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14" r:id="rId4"/>
    <p:sldId id="315" r:id="rId5"/>
    <p:sldId id="713" r:id="rId6"/>
    <p:sldId id="316" r:id="rId7"/>
    <p:sldId id="722" r:id="rId8"/>
    <p:sldId id="319" r:id="rId9"/>
    <p:sldId id="399" r:id="rId10"/>
    <p:sldId id="400" r:id="rId11"/>
    <p:sldId id="401" r:id="rId12"/>
    <p:sldId id="402" r:id="rId13"/>
    <p:sldId id="258" r:id="rId14"/>
    <p:sldId id="259" r:id="rId15"/>
    <p:sldId id="715" r:id="rId16"/>
    <p:sldId id="305" r:id="rId17"/>
    <p:sldId id="261" r:id="rId18"/>
    <p:sldId id="262" r:id="rId19"/>
    <p:sldId id="312" r:id="rId20"/>
    <p:sldId id="719" r:id="rId21"/>
    <p:sldId id="721" r:id="rId22"/>
    <p:sldId id="720" r:id="rId23"/>
    <p:sldId id="716" r:id="rId24"/>
    <p:sldId id="717" r:id="rId25"/>
    <p:sldId id="718" r:id="rId26"/>
    <p:sldId id="714" r:id="rId27"/>
    <p:sldId id="307" r:id="rId28"/>
    <p:sldId id="302" r:id="rId29"/>
    <p:sldId id="311" r:id="rId30"/>
    <p:sldId id="723" r:id="rId31"/>
    <p:sldId id="724" r:id="rId32"/>
    <p:sldId id="725" r:id="rId33"/>
    <p:sldId id="726" r:id="rId34"/>
    <p:sldId id="308" r:id="rId35"/>
    <p:sldId id="309" r:id="rId36"/>
    <p:sldId id="313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5"/>
    <p:restoredTop sz="92817"/>
  </p:normalViewPr>
  <p:slideViewPr>
    <p:cSldViewPr snapToGrid="0">
      <p:cViewPr varScale="1">
        <p:scale>
          <a:sx n="114" d="100"/>
          <a:sy n="114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2021/2/23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75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" TargetMode="External"/><Relationship Id="rId2" Type="http://schemas.openxmlformats.org/officeDocument/2006/relationships/hyperlink" Target="https://www.vmware.com/tw/products/workstation-player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pacevim.org/quick-start-guid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ef.readthedocs.io/en/maste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1iao4b30" TargetMode="External"/><Relationship Id="rId2" Type="http://schemas.openxmlformats.org/officeDocument/2006/relationships/hyperlink" Target="https://www.eclipse.org/cdt/download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Linux</a:t>
            </a:r>
            <a:r>
              <a:rPr lang="zh-TW" altLang="zh-TW" dirty="0"/>
              <a:t>安裝與操作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 dirty="0" err="1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23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C6753-1617-D248-A560-E1BC6408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Apache server</a:t>
            </a:r>
            <a:r>
              <a:rPr kumimoji="1" lang="zh-CN" altLang="en-US" dirty="0"/>
              <a:t>所採用的</a:t>
            </a:r>
            <a:r>
              <a:rPr kumimoji="1" lang="en-US" altLang="zh-CN" dirty="0"/>
              <a:t>OS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2BC486E-2926-4A41-A166-68218139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829594"/>
            <a:ext cx="10490200" cy="4343400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E048D7-2DF8-7B40-81AF-6C5A24CB7B6B}"/>
              </a:ext>
            </a:extLst>
          </p:cNvPr>
          <p:cNvSpPr/>
          <p:nvPr/>
        </p:nvSpPr>
        <p:spPr>
          <a:xfrm>
            <a:off x="3117774" y="6311900"/>
            <a:ext cx="8835528" cy="369332"/>
          </a:xfrm>
          <a:prstGeom prst="rect">
            <a:avLst/>
          </a:prstGeom>
          <a:solidFill>
            <a:srgbClr val="FFFFFF">
              <a:alpha val="74118"/>
            </a:srgbClr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https://secure1.securityspace.com/s_survey/data/man.201805/apacheos.html</a:t>
            </a:r>
          </a:p>
        </p:txBody>
      </p:sp>
    </p:spTree>
    <p:extLst>
      <p:ext uri="{BB962C8B-B14F-4D97-AF65-F5344CB8AC3E}">
        <p14:creationId xmlns:p14="http://schemas.microsoft.com/office/powerpoint/2010/main" val="286899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47240-26A7-134B-B975-5B344718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3E2D0-3A0E-9F4C-B201-81B20C51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目前</a:t>
            </a:r>
            <a:r>
              <a:rPr kumimoji="1" lang="en-US" altLang="zh-TW" dirty="0"/>
              <a:t>UNIX</a:t>
            </a:r>
            <a:r>
              <a:rPr kumimoji="1" lang="zh-CN" altLang="en-US" dirty="0"/>
              <a:t>的主要版本為</a:t>
            </a:r>
            <a:r>
              <a:rPr kumimoji="1" lang="zh-TW" altLang="en-US" dirty="0"/>
              <a:t>：</a:t>
            </a:r>
            <a:r>
              <a:rPr kumimoji="1" lang="en-US" altLang="zh-TW" dirty="0"/>
              <a:t>BSD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（這部分沒有佐證資料）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Linux</a:t>
            </a:r>
            <a:r>
              <a:rPr kumimoji="1" lang="zh-TW" altLang="en-US" dirty="0"/>
              <a:t>的市佔率高過其他</a:t>
            </a:r>
            <a:r>
              <a:rPr kumimoji="1" lang="en-US" altLang="zh-TW" dirty="0"/>
              <a:t>UNIX</a:t>
            </a:r>
            <a:r>
              <a:rPr kumimoji="1" lang="zh-CN" altLang="en-US" dirty="0"/>
              <a:t>許多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在教學上選擇單一作業系統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讓教學變得較為簡易，我們暫時不考慮跨平台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某些功能（例如：</a:t>
            </a:r>
            <a:r>
              <a:rPr kumimoji="1" lang="en-US" altLang="zh-CN" dirty="0"/>
              <a:t>file hole</a:t>
            </a:r>
            <a:r>
              <a:rPr kumimoji="1" lang="zh-CN" altLang="en-US" dirty="0"/>
              <a:t>）在各個主要的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上有各自的支援方式，這部分我們只能針對單一作業系統（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）進行介紹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Sparse_file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4589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61861F-3795-694C-AF0A-6CDBA82E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眾多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版本，選擇一個！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C25A52-C141-9D41-A69E-DAE26A422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854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的發行版本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GNU/Linux</a:t>
            </a:r>
            <a:r>
              <a:rPr kumimoji="1" lang="zh-TW" altLang="en-US" dirty="0"/>
              <a:t>包含了許多的軟體。一些人將常用的軟體打包成一個「安裝套件」，這些安裝套件可以讓我們輕易的安裝</a:t>
            </a:r>
            <a:r>
              <a:rPr kumimoji="1" lang="en-US" altLang="zh-TW" dirty="0"/>
              <a:t>GNU/Linux</a:t>
            </a:r>
            <a:r>
              <a:rPr kumimoji="1" lang="zh-TW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不同「安裝套件」包含不一樣的「預先安裝軟體」，即使我們所需要的軟體不在「預先安裝軟體」內，也可以透過「軟體安裝程式」，安裝我們所需要的軟體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56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的發行版本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Fedora</a:t>
            </a:r>
            <a:r>
              <a:rPr kumimoji="1" lang="zh-TW" altLang="en-US" sz="2400" dirty="0"/>
              <a:t>，由</a:t>
            </a:r>
            <a:r>
              <a:rPr kumimoji="1" lang="en-US" altLang="zh-TW" sz="2400" dirty="0"/>
              <a:t>Red Hat</a:t>
            </a:r>
            <a:r>
              <a:rPr kumimoji="1" lang="zh-TW" altLang="en-US" sz="2400" dirty="0"/>
              <a:t>公司贊助，</a:t>
            </a:r>
            <a:r>
              <a:rPr kumimoji="1" lang="en-US" altLang="zh-TW" sz="2400" dirty="0"/>
              <a:t>Fedora</a:t>
            </a:r>
            <a:r>
              <a:rPr kumimoji="1" lang="zh-TW" altLang="en-US" sz="2400" dirty="0"/>
              <a:t>往往包含了許多「預先安裝軟體」</a:t>
            </a:r>
          </a:p>
          <a:p>
            <a:r>
              <a:rPr kumimoji="1" lang="en-US" altLang="zh-TW" sz="2400" dirty="0" err="1"/>
              <a:t>CentOS</a:t>
            </a:r>
            <a:r>
              <a:rPr kumimoji="1" lang="zh-TW" altLang="en-US" sz="2400" dirty="0"/>
              <a:t>也是由</a:t>
            </a:r>
            <a:r>
              <a:rPr kumimoji="1" lang="en-US" altLang="zh-TW" sz="2400" dirty="0"/>
              <a:t>Red Hat</a:t>
            </a:r>
            <a:r>
              <a:rPr kumimoji="1" lang="zh-TW" altLang="en-US" sz="2400" dirty="0"/>
              <a:t>公司贊助，與</a:t>
            </a:r>
            <a:r>
              <a:rPr kumimoji="1" lang="en-US" altLang="zh-TW" sz="2400" dirty="0"/>
              <a:t>Fedora</a:t>
            </a:r>
            <a:r>
              <a:rPr kumimoji="1" lang="zh-TW" altLang="en-US" sz="2400" dirty="0"/>
              <a:t>最大的不同在於</a:t>
            </a:r>
            <a:r>
              <a:rPr kumimoji="1" lang="en-US" altLang="zh-TW" sz="2400" dirty="0" err="1"/>
              <a:t>CentOS</a:t>
            </a:r>
            <a:r>
              <a:rPr kumimoji="1" lang="zh-TW" altLang="en-US" sz="2400" dirty="0"/>
              <a:t>的軟體的版本通常比較舊、比較穩定（</a:t>
            </a:r>
            <a:r>
              <a:rPr kumimoji="1" lang="zh-TW" altLang="en-US" sz="2400" dirty="0">
                <a:solidFill>
                  <a:srgbClr val="FF0000"/>
                </a:solidFill>
              </a:rPr>
              <a:t>伺服器建議使用這個版本</a:t>
            </a:r>
            <a:r>
              <a:rPr kumimoji="1" lang="zh-TW" altLang="en-US" sz="2400" dirty="0"/>
              <a:t>）</a:t>
            </a:r>
          </a:p>
          <a:p>
            <a:r>
              <a:rPr kumimoji="1" lang="en-US" altLang="zh-TW" sz="2400" dirty="0"/>
              <a:t>Ubuntu</a:t>
            </a:r>
            <a:r>
              <a:rPr kumimoji="1" lang="zh-TW" altLang="en-US" sz="2400" dirty="0"/>
              <a:t>，由</a:t>
            </a:r>
            <a:r>
              <a:rPr kumimoji="1" lang="en-US" altLang="zh-TW" sz="2400" dirty="0"/>
              <a:t>Canonical</a:t>
            </a:r>
            <a:r>
              <a:rPr kumimoji="1" lang="zh-TW" altLang="en-US" sz="2400" dirty="0"/>
              <a:t>公司發行，每年發行二版，</a:t>
            </a:r>
            <a:r>
              <a:rPr kumimoji="1" lang="en-US" altLang="zh-TW" sz="2400" dirty="0"/>
              <a:t>xx/04</a:t>
            </a:r>
            <a:r>
              <a:rPr kumimoji="1" lang="zh-TW" altLang="en-US" sz="2400" dirty="0"/>
              <a:t>版及</a:t>
            </a:r>
            <a:r>
              <a:rPr kumimoji="1" lang="en-US" altLang="zh-TW" sz="2400" dirty="0"/>
              <a:t>xx/10</a:t>
            </a:r>
            <a:r>
              <a:rPr kumimoji="1" lang="zh-TW" altLang="en-US" sz="2400" dirty="0"/>
              <a:t>版，</a:t>
            </a:r>
            <a:r>
              <a:rPr kumimoji="1" lang="en-US" altLang="zh-TW" sz="2400" dirty="0"/>
              <a:t>xx</a:t>
            </a:r>
            <a:r>
              <a:rPr kumimoji="1" lang="zh-TW" altLang="en-US" sz="2400" dirty="0"/>
              <a:t>為發行年，</a:t>
            </a:r>
            <a:r>
              <a:rPr kumimoji="1" lang="en-US" altLang="zh-TW" sz="2400" dirty="0"/>
              <a:t>04</a:t>
            </a:r>
            <a:r>
              <a:rPr kumimoji="1" lang="zh-TW" altLang="en-US" sz="2400" dirty="0"/>
              <a:t>及</a:t>
            </a:r>
            <a:r>
              <a:rPr kumimoji="1" lang="en-US" altLang="zh-TW" sz="2400" dirty="0"/>
              <a:t>10</a:t>
            </a:r>
            <a:r>
              <a:rPr kumimoji="1" lang="zh-TW" altLang="en-US" sz="2400" dirty="0"/>
              <a:t>為月份。</a:t>
            </a:r>
            <a:r>
              <a:rPr kumimoji="1" lang="en-US" altLang="zh-TW" sz="2400" dirty="0"/>
              <a:t>04</a:t>
            </a:r>
            <a:r>
              <a:rPr kumimoji="1" lang="zh-TW" altLang="en-US" sz="2400" dirty="0"/>
              <a:t>版較為穩定，</a:t>
            </a:r>
            <a:r>
              <a:rPr kumimoji="1" lang="en-US" altLang="zh-TW" sz="2400" dirty="0"/>
              <a:t>10</a:t>
            </a:r>
            <a:r>
              <a:rPr kumimoji="1" lang="zh-TW" altLang="en-US" sz="2400" dirty="0"/>
              <a:t>版較為先進</a:t>
            </a:r>
          </a:p>
          <a:p>
            <a:pPr lvl="1"/>
            <a:r>
              <a:rPr kumimoji="1" lang="zh-TW" altLang="en-US" sz="2000" dirty="0"/>
              <a:t>這門課使用</a:t>
            </a:r>
            <a:r>
              <a:rPr kumimoji="1" lang="en-US" altLang="zh-TW" sz="2000" dirty="0"/>
              <a:t>Ubuntu 20.04</a:t>
            </a:r>
            <a:r>
              <a:rPr kumimoji="1" lang="zh-TW" altLang="en-US" sz="2000" dirty="0"/>
              <a:t>，發行於</a:t>
            </a:r>
            <a:r>
              <a:rPr kumimoji="1" lang="en-US" altLang="zh-TW" sz="2000" dirty="0"/>
              <a:t>2020</a:t>
            </a:r>
            <a:r>
              <a:rPr kumimoji="1" lang="zh-TW" altLang="en-US" sz="2000" dirty="0"/>
              <a:t>年</a:t>
            </a:r>
            <a:r>
              <a:rPr kumimoji="1" lang="en-US" altLang="zh-TW" sz="2000" dirty="0"/>
              <a:t>04</a:t>
            </a:r>
            <a:r>
              <a:rPr kumimoji="1" lang="zh-TW" altLang="en-US" sz="2000" dirty="0"/>
              <a:t>月</a:t>
            </a:r>
            <a:endParaRPr kumimoji="1" lang="en-US" altLang="zh-TW" sz="2000" dirty="0"/>
          </a:p>
          <a:p>
            <a:pPr lvl="1"/>
            <a:r>
              <a:rPr kumimoji="1" lang="zh-Hant" altLang="en-US" sz="2000" dirty="0"/>
              <a:t>現在有更新的版本（例如：</a:t>
            </a:r>
            <a:r>
              <a:rPr kumimoji="1" lang="en-US" altLang="zh-Hant" sz="2000" dirty="0"/>
              <a:t>20.10</a:t>
            </a:r>
            <a:r>
              <a:rPr kumimoji="1" lang="zh-Hant" altLang="en-US" sz="2000" dirty="0"/>
              <a:t>）為何選擇</a:t>
            </a:r>
            <a:r>
              <a:rPr kumimoji="1" lang="en-US" altLang="zh-Hant" sz="2000" dirty="0"/>
              <a:t>20.04</a:t>
            </a:r>
            <a:r>
              <a:rPr kumimoji="1" lang="zh-Hant" altLang="en-US" sz="2000" dirty="0"/>
              <a:t>呢？因為</a:t>
            </a:r>
            <a:r>
              <a:rPr kumimoji="1" lang="en-US" altLang="zh-Hant" sz="2000" dirty="0"/>
              <a:t>20.04</a:t>
            </a:r>
            <a:r>
              <a:rPr kumimoji="1" lang="zh-Hant" altLang="en-US" sz="2000" dirty="0"/>
              <a:t>是</a:t>
            </a:r>
            <a:r>
              <a:rPr kumimoji="1" lang="en-US" altLang="zh-Hant" sz="2000" dirty="0"/>
              <a:t>LTS</a:t>
            </a:r>
            <a:r>
              <a:rPr kumimoji="1" lang="zh-Hant" altLang="en-US" sz="2000" dirty="0"/>
              <a:t>（</a:t>
            </a:r>
            <a:r>
              <a:rPr kumimoji="1" lang="en-US" altLang="zh-Hant" sz="2000" dirty="0"/>
              <a:t>long term support</a:t>
            </a:r>
            <a:r>
              <a:rPr kumimoji="1" lang="zh-Hant" altLang="en-US" sz="2000" dirty="0"/>
              <a:t>，會持續更新</a:t>
            </a:r>
            <a:r>
              <a:rPr kumimoji="1" lang="en-US" altLang="zh-Hant" sz="2000" dirty="0"/>
              <a:t>3</a:t>
            </a:r>
            <a:r>
              <a:rPr kumimoji="1" lang="zh-Hant" altLang="en-US" sz="2000" dirty="0"/>
              <a:t>年，通常也比較穩定）</a:t>
            </a:r>
            <a:endParaRPr kumimoji="1" lang="en-US" altLang="zh-Hant" sz="2000" dirty="0"/>
          </a:p>
          <a:p>
            <a:pPr lvl="1"/>
            <a:r>
              <a:rPr kumimoji="1" lang="zh-Hant" altLang="en-US" sz="2000" dirty="0">
                <a:solidFill>
                  <a:srgbClr val="FF0000"/>
                </a:solidFill>
              </a:rPr>
              <a:t>這門課使用這個版本，對程式設計師來說，這個版本很好用</a:t>
            </a:r>
            <a:endParaRPr kumimoji="1" lang="zh-TW" altLang="en-US" sz="2000" dirty="0">
              <a:solidFill>
                <a:srgbClr val="FF0000"/>
              </a:solidFill>
            </a:endParaRPr>
          </a:p>
          <a:p>
            <a:r>
              <a:rPr kumimoji="1" lang="en-US" altLang="zh-TW" sz="2400" dirty="0"/>
              <a:t>Android</a:t>
            </a:r>
            <a:r>
              <a:rPr kumimoji="1" lang="zh-TW" altLang="en-US" sz="2400" dirty="0"/>
              <a:t>，由</a:t>
            </a:r>
            <a:r>
              <a:rPr kumimoji="1" lang="en-US" altLang="zh-TW" sz="2400" dirty="0"/>
              <a:t>Google</a:t>
            </a:r>
            <a:r>
              <a:rPr kumimoji="1" lang="zh-TW" altLang="en-US" sz="2400" dirty="0"/>
              <a:t>發行，通常安裝於行動電話、平板電腦、智慧型電視、汽車等</a:t>
            </a:r>
          </a:p>
        </p:txBody>
      </p:sp>
    </p:spTree>
    <p:extLst>
      <p:ext uri="{BB962C8B-B14F-4D97-AF65-F5344CB8AC3E}">
        <p14:creationId xmlns:p14="http://schemas.microsoft.com/office/powerpoint/2010/main" val="280328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C007-9904-A34A-9C82-DC7AC7B4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「伺服器版本」與</a:t>
            </a:r>
            <a:br>
              <a:rPr kumimoji="1" lang="en-US" altLang="zh-TW" dirty="0"/>
            </a:br>
            <a:r>
              <a:rPr kumimoji="1" lang="en-US" altLang="zh-TW" dirty="0"/>
              <a:t>		</a:t>
            </a:r>
            <a:r>
              <a:rPr kumimoji="1" lang="zh-TW" altLang="en-US" dirty="0"/>
              <a:t>「普通版本」表面上的不同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F0572-2A3E-004D-A4A7-EFC692EF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伺服器版版如：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CentOS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Redhat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Ubuntu server</a:t>
            </a:r>
            <a:r>
              <a:rPr kumimoji="1" lang="zh-TW" altLang="en-US" dirty="0"/>
              <a:t>、</a:t>
            </a:r>
            <a:r>
              <a:rPr kumimoji="1" lang="en-US" altLang="zh-TW" dirty="0"/>
              <a:t>SUSE enterprise</a:t>
            </a:r>
            <a:r>
              <a:rPr kumimoji="1" lang="zh-TW" altLang="en-US" dirty="0"/>
              <a:t>、</a:t>
            </a:r>
            <a:r>
              <a:rPr kumimoji="1" lang="en-US" altLang="zh-TW" dirty="0"/>
              <a:t>Windows server 2019</a:t>
            </a:r>
          </a:p>
          <a:p>
            <a:pPr lvl="1"/>
            <a:r>
              <a:rPr kumimoji="1" lang="zh-CN" altLang="en-US" dirty="0"/>
              <a:t>軟體通常不是最新的版本，而是在舊有的版本上不斷的更新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通常沒有圖形化介面。主要原因不是圖形化介面浪費系統資源，而是圖形化介面常常過於複雜，有臭蟲。</a:t>
            </a:r>
            <a:endParaRPr kumimoji="1" lang="en-US" altLang="zh-CN" dirty="0"/>
          </a:p>
          <a:p>
            <a:r>
              <a:rPr kumimoji="1" lang="zh-CN" altLang="en-US" dirty="0"/>
              <a:t>普通版本如：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fedora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SUSE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Windows 10</a:t>
            </a:r>
          </a:p>
          <a:p>
            <a:pPr lvl="1"/>
            <a:r>
              <a:rPr kumimoji="1" lang="zh-CN" altLang="en-US" dirty="0"/>
              <a:t>通常使用較新的版本的軟體，以提供使用者最新的功能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通常具有圖形化介面</a:t>
            </a:r>
            <a:endParaRPr kumimoji="1" lang="en-US" altLang="zh-CN" dirty="0"/>
          </a:p>
          <a:p>
            <a:pPr lvl="1"/>
            <a:r>
              <a:rPr kumimoji="1" lang="zh-TW" altLang="en-US" dirty="0"/>
              <a:t>通常會對「前景程式」進行優化，例如：給較高的優先權</a:t>
            </a:r>
          </a:p>
        </p:txBody>
      </p:sp>
    </p:spTree>
    <p:extLst>
      <p:ext uri="{BB962C8B-B14F-4D97-AF65-F5344CB8AC3E}">
        <p14:creationId xmlns:p14="http://schemas.microsoft.com/office/powerpoint/2010/main" val="160286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virtual machine</a:t>
            </a:r>
            <a:r>
              <a:rPr kumimoji="1" lang="zh-CN" altLang="en-US" dirty="0"/>
              <a:t>上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安</a:t>
            </a:r>
            <a:r>
              <a:rPr kumimoji="1" lang="zh-TW" altLang="en-US" dirty="0"/>
              <a:t>裝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 </a:t>
            </a:r>
            <a:r>
              <a:rPr kumimoji="1" lang="en-US" altLang="zh-TW" dirty="0"/>
              <a:t>20.04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71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虛擬機器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sz="2400" dirty="0"/>
              <a:t>這門課將</a:t>
            </a:r>
            <a:r>
              <a:rPr kumimoji="1" lang="en-US" altLang="zh-TW" sz="2400" dirty="0"/>
              <a:t>GNU/Linux</a:t>
            </a:r>
            <a:r>
              <a:rPr kumimoji="1" lang="zh-TW" altLang="en-US" sz="2400" dirty="0"/>
              <a:t>安裝於虛擬機器（</a:t>
            </a:r>
            <a:r>
              <a:rPr kumimoji="1" lang="en-US" altLang="zh-TW" sz="2400" dirty="0"/>
              <a:t>virtual machine</a:t>
            </a:r>
            <a:r>
              <a:rPr kumimoji="1" lang="zh-TW" altLang="en-US" sz="2400" dirty="0"/>
              <a:t>），因此我們可以在</a:t>
            </a:r>
            <a:r>
              <a:rPr kumimoji="1" lang="en-US" altLang="zh-TW" sz="2400" dirty="0"/>
              <a:t>Windows</a:t>
            </a:r>
            <a:r>
              <a:rPr kumimoji="1" lang="zh-TW" altLang="en-US" sz="2400" dirty="0"/>
              <a:t>上執行</a:t>
            </a:r>
            <a:r>
              <a:rPr kumimoji="1" lang="en-US" altLang="zh-TW" sz="2400" dirty="0"/>
              <a:t>Linux</a:t>
            </a:r>
          </a:p>
          <a:p>
            <a:r>
              <a:rPr kumimoji="1" lang="zh-TW" altLang="en-US" sz="2400" dirty="0"/>
              <a:t>常見的</a:t>
            </a:r>
            <a:r>
              <a:rPr kumimoji="1" lang="en-US" altLang="zh-TW" sz="2400" dirty="0"/>
              <a:t>x86</a:t>
            </a:r>
            <a:r>
              <a:rPr kumimoji="1" lang="zh-TW" altLang="en-US" sz="2400" dirty="0"/>
              <a:t>虛擬機器，包含了</a:t>
            </a:r>
            <a:endParaRPr kumimoji="1" lang="en-US" altLang="zh-TW" sz="2400" dirty="0"/>
          </a:p>
          <a:p>
            <a:pPr lvl="1"/>
            <a:r>
              <a:rPr kumimoji="1" lang="en-US" altLang="zh-TW" sz="2000" dirty="0"/>
              <a:t>Windows</a:t>
            </a:r>
            <a:endParaRPr kumimoji="1" lang="zh-TW" altLang="en-US" sz="2000" dirty="0"/>
          </a:p>
          <a:p>
            <a:pPr lvl="2"/>
            <a:r>
              <a:rPr kumimoji="1" lang="en-US" altLang="zh-TW" sz="1800" dirty="0"/>
              <a:t>VMWare</a:t>
            </a:r>
            <a:r>
              <a:rPr kumimoji="1" lang="zh-TW" altLang="en-US" sz="1800" dirty="0"/>
              <a:t>公司發行的</a:t>
            </a:r>
            <a:r>
              <a:rPr kumimoji="1" lang="en-US" altLang="zh-TW" sz="1800" dirty="0"/>
              <a:t>Workstation Pro</a:t>
            </a:r>
            <a:r>
              <a:rPr kumimoji="1" lang="zh-TW" altLang="en-US" sz="1800" dirty="0"/>
              <a:t>及</a:t>
            </a:r>
            <a:r>
              <a:rPr kumimoji="1" lang="en-US" altLang="zh-TW" sz="1800" dirty="0"/>
              <a:t>Workstation Player</a:t>
            </a:r>
          </a:p>
          <a:p>
            <a:pPr lvl="2"/>
            <a:r>
              <a:rPr kumimoji="1" lang="en-US" altLang="zh-TW" sz="1800" dirty="0"/>
              <a:t>Oracle</a:t>
            </a:r>
            <a:r>
              <a:rPr kumimoji="1" lang="zh-TW" altLang="en-US" sz="1800" dirty="0"/>
              <a:t>公司發行的</a:t>
            </a:r>
            <a:r>
              <a:rPr kumimoji="1" lang="en-US" altLang="zh-TW" sz="1800" dirty="0"/>
              <a:t>VirtualBox</a:t>
            </a:r>
          </a:p>
          <a:p>
            <a:pPr lvl="1"/>
            <a:r>
              <a:rPr kumimoji="1" lang="en-US" altLang="zh-TW" sz="2000" dirty="0"/>
              <a:t>MacOS</a:t>
            </a:r>
          </a:p>
          <a:p>
            <a:pPr lvl="2"/>
            <a:r>
              <a:rPr kumimoji="1" lang="en-US" altLang="zh-TW" sz="1800" dirty="0"/>
              <a:t>Parallels</a:t>
            </a:r>
            <a:r>
              <a:rPr kumimoji="1" lang="zh-TW" altLang="en-US" sz="1800" dirty="0"/>
              <a:t>公司發行的</a:t>
            </a:r>
            <a:r>
              <a:rPr kumimoji="1" lang="en-US" altLang="zh-TW" sz="1800" dirty="0"/>
              <a:t>Parallels Desktop</a:t>
            </a:r>
            <a:r>
              <a:rPr kumimoji="1" lang="zh-TW" altLang="en-US" sz="1800" dirty="0"/>
              <a:t>及</a:t>
            </a:r>
            <a:r>
              <a:rPr kumimoji="1" lang="en-US" altLang="zh-TW" sz="1800" dirty="0"/>
              <a:t>Parallels Pro</a:t>
            </a:r>
          </a:p>
          <a:p>
            <a:pPr lvl="2"/>
            <a:r>
              <a:rPr kumimoji="1" lang="en-US" altLang="zh-TW" sz="1800" dirty="0"/>
              <a:t>VMWare</a:t>
            </a:r>
            <a:r>
              <a:rPr kumimoji="1" lang="zh-TW" altLang="en-US" sz="1800" dirty="0"/>
              <a:t>公司發行的</a:t>
            </a:r>
            <a:r>
              <a:rPr kumimoji="1" lang="en-US" altLang="zh-TW" sz="1800" dirty="0"/>
              <a:t>VMware fusion</a:t>
            </a:r>
          </a:p>
          <a:p>
            <a:pPr lvl="2"/>
            <a:r>
              <a:rPr kumimoji="1" lang="en-US" altLang="zh-TW" sz="1800" dirty="0"/>
              <a:t>Oracle</a:t>
            </a:r>
            <a:r>
              <a:rPr kumimoji="1" lang="zh-TW" altLang="en-US" sz="1800" dirty="0"/>
              <a:t>公司發行的</a:t>
            </a:r>
            <a:r>
              <a:rPr kumimoji="1" lang="en-US" altLang="zh-TW" sz="1800" dirty="0"/>
              <a:t>VirtualBox</a:t>
            </a:r>
          </a:p>
          <a:p>
            <a:r>
              <a:rPr kumimoji="1" lang="zh-TW" altLang="en-US" sz="2400" dirty="0"/>
              <a:t>本門課使用</a:t>
            </a:r>
            <a:r>
              <a:rPr kumimoji="1" lang="en-US" altLang="zh-TW" sz="2400" dirty="0"/>
              <a:t>VMware workstation player</a:t>
            </a:r>
          </a:p>
          <a:p>
            <a:pPr lvl="1"/>
            <a:r>
              <a:rPr kumimoji="1" lang="zh-TW" altLang="en-US" sz="2000" dirty="0"/>
              <a:t>商業用，但教育使用，「免費」</a:t>
            </a:r>
          </a:p>
          <a:p>
            <a:pPr lvl="1"/>
            <a:r>
              <a:rPr kumimoji="1" lang="zh-TW" altLang="en-US" sz="2000" dirty="0"/>
              <a:t>功能較為完整</a:t>
            </a:r>
          </a:p>
        </p:txBody>
      </p:sp>
    </p:spTree>
    <p:extLst>
      <p:ext uri="{BB962C8B-B14F-4D97-AF65-F5344CB8AC3E}">
        <p14:creationId xmlns:p14="http://schemas.microsoft.com/office/powerpoint/2010/main" val="1972509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VMware</a:t>
            </a:r>
            <a:r>
              <a:rPr kumimoji="1" lang="zh-TW" altLang="en-US" dirty="0"/>
              <a:t>，下載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VMware Workstation Player</a:t>
            </a:r>
          </a:p>
          <a:p>
            <a:pPr lvl="1"/>
            <a:r>
              <a:rPr kumimoji="1" lang="zh-TW" altLang="en-US" dirty="0"/>
              <a:t>網址：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https://www.vmware.com/tw/products/workstation-player.html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下載最新版本的</a:t>
            </a:r>
            <a:r>
              <a:rPr kumimoji="1" lang="en-US" altLang="zh-TW" dirty="0"/>
              <a:t>VMware Workstation Player</a:t>
            </a:r>
          </a:p>
          <a:p>
            <a:pPr lvl="1"/>
            <a:r>
              <a:rPr kumimoji="1" lang="zh-TW" altLang="en-US" dirty="0"/>
              <a:t>於你的作業系統上安裝</a:t>
            </a:r>
            <a:r>
              <a:rPr kumimoji="1" lang="en-US" altLang="zh-TW" dirty="0"/>
              <a:t>VMware Workstation Player</a:t>
            </a:r>
          </a:p>
          <a:p>
            <a:r>
              <a:rPr kumimoji="1" lang="en-US" altLang="zh-TW" dirty="0"/>
              <a:t>Ubuntu</a:t>
            </a:r>
          </a:p>
          <a:p>
            <a:pPr lvl="1"/>
            <a:r>
              <a:rPr kumimoji="1" lang="zh-TW" altLang="en-US" dirty="0"/>
              <a:t>網址：</a:t>
            </a:r>
            <a:r>
              <a:rPr kumimoji="1" lang="en-US" altLang="zh-TW" dirty="0" err="1">
                <a:hlinkClick r:id="rId3"/>
              </a:rPr>
              <a:t>www.ubuntu.com</a:t>
            </a:r>
            <a:endParaRPr kumimoji="1" lang="zh-TW" altLang="en-US" dirty="0"/>
          </a:p>
          <a:p>
            <a:pPr lvl="1"/>
            <a:r>
              <a:rPr kumimoji="1" lang="zh-TW" altLang="en-US" dirty="0"/>
              <a:t>下載</a:t>
            </a:r>
            <a:r>
              <a:rPr kumimoji="1" lang="en-US" altLang="zh-TW" dirty="0"/>
              <a:t>20.04.1</a:t>
            </a:r>
            <a:r>
              <a:rPr kumimoji="1" lang="zh-TW" altLang="en-US" dirty="0"/>
              <a:t>（</a:t>
            </a:r>
            <a:r>
              <a:rPr kumimoji="1" lang="en-US" altLang="zh-TW" dirty="0"/>
              <a:t>1</a:t>
            </a:r>
            <a:r>
              <a:rPr kumimoji="1" lang="zh-TW" altLang="en-US" dirty="0"/>
              <a:t>是次版本編號，選擇較大的數字），</a:t>
            </a:r>
            <a:r>
              <a:rPr kumimoji="1" lang="en-US" altLang="zh-TW" dirty="0"/>
              <a:t>64</a:t>
            </a:r>
            <a:r>
              <a:rPr kumimoji="1" lang="zh-TW" altLang="en-US" dirty="0"/>
              <a:t>位元版本</a:t>
            </a:r>
            <a:endParaRPr kumimoji="1" lang="en-US" altLang="zh-TW" dirty="0"/>
          </a:p>
          <a:p>
            <a:r>
              <a:rPr kumimoji="1" lang="zh-CN" altLang="en-US" dirty="0"/>
              <a:t>安裝步驟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先安裝</a:t>
            </a:r>
            <a:r>
              <a:rPr kumimoji="1" lang="en-US" altLang="zh-TW" dirty="0"/>
              <a:t>VMware Workstation Player</a:t>
            </a:r>
          </a:p>
          <a:p>
            <a:pPr lvl="1"/>
            <a:r>
              <a:rPr kumimoji="1" lang="zh-TW" altLang="en-US" dirty="0"/>
              <a:t>建立一個</a:t>
            </a:r>
            <a:r>
              <a:rPr kumimoji="1" lang="en-US" altLang="zh-TW" dirty="0"/>
              <a:t>virtual machine</a:t>
            </a:r>
            <a:r>
              <a:rPr kumimoji="1" lang="zh-TW" altLang="en-US" dirty="0"/>
              <a:t>，安裝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611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2EFA798-3960-9F4C-A1F2-A5B72BA9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安裝步驟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B37E6F-B222-9B42-AE12-168B8BF5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首先安裝</a:t>
            </a:r>
            <a:r>
              <a:rPr kumimoji="1" lang="en-US" altLang="zh-TW" sz="2400" dirty="0"/>
              <a:t>VMWare workstation player</a:t>
            </a:r>
          </a:p>
          <a:p>
            <a:r>
              <a:rPr kumimoji="1" lang="zh-CN" altLang="en-US" sz="2400" dirty="0"/>
              <a:t>在</a:t>
            </a:r>
            <a:r>
              <a:rPr kumimoji="1" lang="en-US" altLang="zh-TW" sz="2400" dirty="0"/>
              <a:t>workstation player</a:t>
            </a:r>
            <a:r>
              <a:rPr kumimoji="1" lang="zh-CN" altLang="en-US" sz="2400" dirty="0"/>
              <a:t>上建立</a:t>
            </a:r>
            <a:r>
              <a:rPr kumimoji="1" lang="en-US" altLang="zh-CN" sz="2400" dirty="0"/>
              <a:t>virtual machine</a:t>
            </a:r>
          </a:p>
          <a:p>
            <a:pPr lvl="1"/>
            <a:r>
              <a:rPr kumimoji="1" lang="en-US" altLang="zh-TW" sz="2000" dirty="0"/>
              <a:t>80GB</a:t>
            </a:r>
            <a:r>
              <a:rPr kumimoji="1" lang="zh-TW" altLang="en-US" sz="2000" dirty="0"/>
              <a:t>的硬碟</a:t>
            </a:r>
            <a:endParaRPr kumimoji="1" lang="en-US" altLang="zh-TW" sz="2000" dirty="0"/>
          </a:p>
          <a:p>
            <a:pPr lvl="1"/>
            <a:r>
              <a:rPr kumimoji="1" lang="zh-TW" altLang="en-US" sz="2000" dirty="0"/>
              <a:t>至少</a:t>
            </a:r>
            <a:r>
              <a:rPr kumimoji="1" lang="en-US" altLang="zh-TW" sz="2000" dirty="0"/>
              <a:t>2</a:t>
            </a:r>
            <a:r>
              <a:rPr kumimoji="1" lang="zh-CN" altLang="en-US" sz="2000" dirty="0"/>
              <a:t>顆「虛擬處理器」（因為我們會介紹多核心程式的撰寫）</a:t>
            </a:r>
            <a:endParaRPr kumimoji="1" lang="en-US" altLang="zh-CN" sz="2000" dirty="0"/>
          </a:p>
          <a:p>
            <a:pPr lvl="1"/>
            <a:r>
              <a:rPr kumimoji="1" lang="en-US" altLang="zh-TW" sz="2000" dirty="0"/>
              <a:t>4~8GB</a:t>
            </a:r>
            <a:r>
              <a:rPr kumimoji="1" lang="zh-CN" altLang="en-US" sz="2000" dirty="0"/>
              <a:t>的「虛擬記憶體」（請注意，這裡的虛擬記憶體並不是作業系統裡面的</a:t>
            </a:r>
            <a:r>
              <a:rPr kumimoji="1" lang="en-US" altLang="zh-CN" sz="2000" dirty="0"/>
              <a:t>virtual memory</a:t>
            </a:r>
            <a:r>
              <a:rPr kumimoji="1" lang="zh-CN" altLang="en-US" sz="2000" dirty="0"/>
              <a:t>，而是</a:t>
            </a:r>
            <a:r>
              <a:rPr kumimoji="1" lang="en-US" altLang="zh-CN" sz="2000" dirty="0"/>
              <a:t>VMware</a:t>
            </a:r>
            <a:r>
              <a:rPr kumimoji="1" lang="zh-CN" altLang="en-US" sz="2000" dirty="0"/>
              <a:t>配置給虛擬機器的記憶體）</a:t>
            </a:r>
            <a:endParaRPr kumimoji="1" lang="en-US" altLang="zh-CN" sz="2000" dirty="0"/>
          </a:p>
          <a:p>
            <a:r>
              <a:rPr kumimoji="1" lang="zh-CN" altLang="en-US" sz="2400" dirty="0"/>
              <a:t>安裝步驟可以參考</a:t>
            </a:r>
            <a:endParaRPr kumimoji="1" lang="en-US" altLang="zh-CN" sz="2400" dirty="0"/>
          </a:p>
          <a:p>
            <a:pPr lvl="1"/>
            <a:r>
              <a:rPr kumimoji="1" lang="en" altLang="zh-TW" sz="2000" dirty="0"/>
              <a:t>https://www.youtube.com/watch?v=lIhRkea8LpA</a:t>
            </a:r>
          </a:p>
          <a:p>
            <a:r>
              <a:rPr kumimoji="1" lang="zh-CN" altLang="en-US" sz="2400" dirty="0"/>
              <a:t>注意：語言請選擇</a:t>
            </a:r>
            <a:r>
              <a:rPr kumimoji="1" lang="en-US" altLang="zh-CN" sz="2400" dirty="0"/>
              <a:t>『</a:t>
            </a:r>
            <a:r>
              <a:rPr kumimoji="1" lang="zh-CN" altLang="en-US" sz="2400" dirty="0"/>
              <a:t>英文版本</a:t>
            </a:r>
            <a:r>
              <a:rPr kumimoji="1" lang="en-US" altLang="zh-CN" sz="2400" dirty="0"/>
              <a:t>』</a:t>
            </a:r>
          </a:p>
          <a:p>
            <a:pPr lvl="1"/>
            <a:r>
              <a:rPr kumimoji="1" lang="zh-TW" altLang="en-US" sz="2000" dirty="0"/>
              <a:t>雖然</a:t>
            </a:r>
            <a:r>
              <a:rPr kumimoji="1" lang="en-US" altLang="zh-TW" sz="2000" dirty="0"/>
              <a:t>Ubuntu</a:t>
            </a:r>
            <a:r>
              <a:rPr kumimoji="1" lang="zh-CN" altLang="en-US" sz="2000" dirty="0"/>
              <a:t>對於中文有很好的支援，但因為我們是撰寫程式，因此英文對我們來說更方便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6122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單元介紹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作業系統的主流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為何選擇</a:t>
            </a:r>
            <a:r>
              <a:rPr kumimoji="1" lang="en-US" altLang="zh-CN" dirty="0"/>
              <a:t>Linux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從眾多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發行版本，選擇一個！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在虛擬機（</a:t>
            </a:r>
            <a:r>
              <a:rPr kumimoji="1" lang="en-US" altLang="zh-TW" dirty="0"/>
              <a:t>virtual machine</a:t>
            </a:r>
            <a:r>
              <a:rPr kumimoji="1" lang="zh-TW" altLang="en-US" dirty="0"/>
              <a:t>）上安裝</a:t>
            </a:r>
            <a:r>
              <a:rPr kumimoji="1" lang="en-US" altLang="zh-TW" dirty="0"/>
              <a:t>Ubuntu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Linux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挑戰：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Ubuntu</a:t>
            </a:r>
            <a:r>
              <a:rPr kumimoji="1" lang="zh-Hant" altLang="en-US" dirty="0"/>
              <a:t>於「真實」機器上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740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40E64-B6CA-E74B-945B-34FAACDC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啟動磁區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BB837-B4B1-4944-B8D5-7904EDF91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FF0000"/>
                </a:solidFill>
              </a:rPr>
              <a:t>如果</a:t>
            </a:r>
            <a:r>
              <a:rPr kumimoji="1" lang="en-US" altLang="zh-TW" dirty="0">
                <a:solidFill>
                  <a:srgbClr val="FF0000"/>
                </a:solidFill>
              </a:rPr>
              <a:t>BIOS</a:t>
            </a:r>
            <a:r>
              <a:rPr kumimoji="1" lang="zh-CN" altLang="en-US" dirty="0">
                <a:solidFill>
                  <a:srgbClr val="FF0000"/>
                </a:solidFill>
              </a:rPr>
              <a:t>設定為「</a:t>
            </a:r>
            <a:r>
              <a:rPr kumimoji="1" lang="en-US" altLang="zh-CN" dirty="0">
                <a:solidFill>
                  <a:srgbClr val="FF0000"/>
                </a:solidFill>
              </a:rPr>
              <a:t>Legacy</a:t>
            </a:r>
            <a:r>
              <a:rPr kumimoji="1" lang="zh-CN" altLang="en-US" dirty="0">
                <a:solidFill>
                  <a:srgbClr val="FF0000"/>
                </a:solidFill>
              </a:rPr>
              <a:t>」可以忽略這部分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如果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設定為</a:t>
            </a:r>
            <a:r>
              <a:rPr kumimoji="1" lang="en-US" altLang="zh-CN" dirty="0"/>
              <a:t>UEFI</a:t>
            </a:r>
            <a:r>
              <a:rPr kumimoji="1" lang="zh-CN" altLang="en-US" dirty="0"/>
              <a:t>，那麼必須在硬碟的開頭位置留下一段空間，安裝</a:t>
            </a:r>
            <a:r>
              <a:rPr kumimoji="1" lang="en-US" altLang="zh-CN" dirty="0"/>
              <a:t>UEFI</a:t>
            </a:r>
            <a:r>
              <a:rPr kumimoji="1" lang="zh-CN" altLang="en-US" dirty="0"/>
              <a:t>相關的開機檔案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UEFI</a:t>
            </a:r>
            <a:r>
              <a:rPr kumimoji="1" lang="zh-CN" altLang="en-US" dirty="0"/>
              <a:t>的分割區至少要是</a:t>
            </a:r>
            <a:r>
              <a:rPr kumimoji="1" lang="en-US" altLang="zh-CN" dirty="0"/>
              <a:t>550MB</a:t>
            </a:r>
            <a:r>
              <a:rPr kumimoji="1" lang="zh-CN" altLang="en-US" dirty="0"/>
              <a:t>，檔案系統必須是</a:t>
            </a:r>
            <a:r>
              <a:rPr kumimoji="1" lang="en-US" altLang="zh-CN" dirty="0"/>
              <a:t>FAT32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這個是因為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會到</a:t>
            </a:r>
            <a:r>
              <a:rPr kumimoji="1" lang="en-US" altLang="zh-CN" dirty="0"/>
              <a:t>UEFI</a:t>
            </a:r>
            <a:r>
              <a:rPr kumimoji="1" lang="zh-CN" altLang="en-US" dirty="0"/>
              <a:t>的分割區讀取檔案，</a:t>
            </a:r>
            <a:r>
              <a:rPr kumimoji="1" lang="en-US" altLang="zh-CN" dirty="0"/>
              <a:t>BIOS</a:t>
            </a:r>
            <a:r>
              <a:rPr kumimoji="1" lang="zh-CN" altLang="en-US" dirty="0"/>
              <a:t>只認得</a:t>
            </a:r>
            <a:r>
              <a:rPr kumimoji="1" lang="en-US" altLang="zh-CN" dirty="0"/>
              <a:t>FAT32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分割區必須要是</a:t>
            </a:r>
            <a:r>
              <a:rPr kumimoji="1" lang="en-US" altLang="zh-CN" dirty="0"/>
              <a:t>GUID Partition Table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GPT</a:t>
            </a:r>
            <a:r>
              <a:rPr kumimoji="1" lang="zh-CN" altLang="en-US" dirty="0"/>
              <a:t>，傳統是</a:t>
            </a:r>
            <a:r>
              <a:rPr kumimoji="1" lang="en-US" altLang="zh-CN" dirty="0"/>
              <a:t>MBR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520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A0D3A-064C-3D45-B9F5-F352D8F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/>
              <a:t>secure boot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CBB7A3-A7DD-DB41-9BED-572F6381A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  <a:solidFill>
            <a:srgbClr val="FFFFFF">
              <a:alpha val="56078"/>
            </a:srgbClr>
          </a:solidFill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「</a:t>
            </a:r>
            <a:r>
              <a:rPr kumimoji="1" lang="en-US" altLang="zh-TW" sz="2400" dirty="0"/>
              <a:t> secure boot</a:t>
            </a:r>
            <a:r>
              <a:rPr kumimoji="1" lang="zh-TW" altLang="en-US" sz="2400" dirty="0"/>
              <a:t>」的目的是從</a:t>
            </a:r>
            <a:r>
              <a:rPr kumimoji="1" lang="en-US" altLang="zh-TW" sz="2400" dirty="0"/>
              <a:t>BIOS</a:t>
            </a:r>
            <a:r>
              <a:rPr kumimoji="1" lang="zh-CN" altLang="en-US" sz="2400" dirty="0"/>
              <a:t>開始，一直到作業系統啟動，所有的軟體、韌體，全部都「認證過，沒病毒」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如果作業系統可以安全啟動，那麼作業系統可以帶入「防毒軟體」，之後也不太容易有病毒入侵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但</a:t>
            </a:r>
            <a:r>
              <a:rPr kumimoji="1" lang="zh-TW" altLang="en-US" sz="2400" dirty="0">
                <a:solidFill>
                  <a:srgbClr val="FF0000"/>
                </a:solidFill>
              </a:rPr>
              <a:t>「</a:t>
            </a:r>
            <a:r>
              <a:rPr kumimoji="1" lang="en-US" altLang="zh-TW" sz="2400" dirty="0">
                <a:solidFill>
                  <a:srgbClr val="FF0000"/>
                </a:solidFill>
              </a:rPr>
              <a:t> secure boot</a:t>
            </a:r>
            <a:r>
              <a:rPr kumimoji="1" lang="zh-TW" altLang="en-US" sz="2400" dirty="0">
                <a:solidFill>
                  <a:srgbClr val="FF0000"/>
                </a:solidFill>
              </a:rPr>
              <a:t>」必須通過認證，這對</a:t>
            </a:r>
            <a:r>
              <a:rPr kumimoji="1" lang="zh-CN" altLang="en-US" sz="2400" dirty="0">
                <a:solidFill>
                  <a:srgbClr val="FF0000"/>
                </a:solidFill>
              </a:rPr>
              <a:t>自由軟體來說，有點困難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認證要錢</a:t>
            </a:r>
            <a:r>
              <a:rPr kumimoji="1" lang="zh-TW" altLang="en-US" sz="2000" dirty="0"/>
              <a:t>，其次；</a:t>
            </a:r>
            <a:endParaRPr kumimoji="1" lang="en-US" altLang="zh-TW" sz="2000" dirty="0"/>
          </a:p>
          <a:p>
            <a:pPr lvl="1">
              <a:lnSpc>
                <a:spcPct val="150000"/>
              </a:lnSpc>
            </a:pPr>
            <a:r>
              <a:rPr kumimoji="1" lang="zh-TW" altLang="en-US" sz="2000" dirty="0"/>
              <a:t>使用者可能自行修改作業系統「核心」，那麼這個「核心」沒被認證過，就無法啟動</a:t>
            </a:r>
            <a:endParaRPr kumimoji="1" lang="en-US" altLang="zh-TW" sz="2000" dirty="0"/>
          </a:p>
          <a:p>
            <a:pPr>
              <a:lnSpc>
                <a:spcPct val="150000"/>
              </a:lnSpc>
            </a:pPr>
            <a:r>
              <a:rPr kumimoji="1" lang="zh-TW" altLang="en-US" sz="2400" dirty="0"/>
              <a:t>如果電腦的</a:t>
            </a:r>
            <a:r>
              <a:rPr kumimoji="1" lang="en-US" altLang="zh-TW" sz="2400" dirty="0"/>
              <a:t>BIOS</a:t>
            </a:r>
            <a:r>
              <a:rPr kumimoji="1" lang="zh-CN" altLang="en-US" sz="2400" dirty="0"/>
              <a:t>無法關掉「</a:t>
            </a:r>
            <a:r>
              <a:rPr kumimoji="1" lang="en-US" altLang="zh-CN" sz="2400" dirty="0"/>
              <a:t>secure boot</a:t>
            </a:r>
            <a:r>
              <a:rPr kumimoji="1" lang="zh-CN" altLang="en-US" sz="2400" dirty="0"/>
              <a:t>」，那麼盡可能的所有東西都用「預設值」安裝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8436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C043D-AFC6-1E4E-AD09-936851E9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開機目錄（</a:t>
            </a:r>
            <a:r>
              <a:rPr kumimoji="1" lang="en-US" altLang="zh-CN" dirty="0"/>
              <a:t>/boot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35EA3-CB24-B046-9846-88A0AE98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「</a:t>
            </a:r>
            <a:r>
              <a:rPr kumimoji="1" lang="en-US" altLang="zh-TW" dirty="0"/>
              <a:t>/boot</a:t>
            </a:r>
            <a:r>
              <a:rPr kumimoji="1" lang="zh-TW" altLang="en-US" dirty="0"/>
              <a:t>」</a:t>
            </a:r>
            <a:r>
              <a:rPr kumimoji="1" lang="zh-CN" altLang="en-US" dirty="0"/>
              <a:t>的檔案格式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這邊放著的東西是</a:t>
            </a:r>
            <a:r>
              <a:rPr kumimoji="1" lang="en-US" altLang="zh-TW" dirty="0"/>
              <a:t>GRUB</a:t>
            </a:r>
            <a:r>
              <a:rPr kumimoji="1" lang="zh-CN" altLang="en-US" dirty="0"/>
              <a:t>要讀的東西，包含：</a:t>
            </a:r>
            <a:r>
              <a:rPr kumimoji="1" lang="en" altLang="zh-CN" dirty="0"/>
              <a:t> kernel image (</a:t>
            </a:r>
            <a:r>
              <a:rPr kumimoji="1" lang="en" altLang="zh-CN" dirty="0" err="1"/>
              <a:t>vmlinuz</a:t>
            </a:r>
            <a:r>
              <a:rPr kumimoji="1" lang="en" altLang="zh-CN" dirty="0"/>
              <a:t>) </a:t>
            </a:r>
            <a:r>
              <a:rPr kumimoji="1" lang="zh-CN" altLang="en-US" dirty="0"/>
              <a:t>、</a:t>
            </a:r>
            <a:r>
              <a:rPr kumimoji="1" lang="en" altLang="zh-CN" dirty="0" err="1"/>
              <a:t>initramfsimage</a:t>
            </a:r>
            <a:r>
              <a:rPr kumimoji="1" lang="en" altLang="zh-CN" dirty="0"/>
              <a:t> (</a:t>
            </a:r>
            <a:r>
              <a:rPr kumimoji="1" lang="en" altLang="zh-CN" dirty="0" err="1"/>
              <a:t>initrd.img</a:t>
            </a:r>
            <a:r>
              <a:rPr kumimoji="1" lang="en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檔案系統不要太奇怪基本上都沒問題，例如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都可以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如果根目錄本身就是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或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，那麼不需要另外割出一個分割區放「</a:t>
            </a:r>
            <a:r>
              <a:rPr kumimoji="1" lang="en-US" altLang="zh-CN" dirty="0"/>
              <a:t>/boot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盡量不要使用</a:t>
            </a:r>
            <a:r>
              <a:rPr kumimoji="1" lang="en-US" altLang="zh-TW" dirty="0"/>
              <a:t>FAT</a:t>
            </a:r>
            <a:r>
              <a:rPr kumimoji="1" lang="zh-TW" altLang="en-US" dirty="0"/>
              <a:t>，因為</a:t>
            </a:r>
            <a:r>
              <a:rPr kumimoji="1" lang="en-US" altLang="zh-TW" dirty="0"/>
              <a:t>FAT</a:t>
            </a:r>
            <a:r>
              <a:rPr kumimoji="1" lang="zh-CN" altLang="en-US" dirty="0"/>
              <a:t>很容易壞掉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2089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6147-5410-3443-B27E-040D5ACC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檔案系統的選擇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0A09C-67DD-B64A-983C-11AB21AD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分割區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傳統分割區，最多有四個主分割區，最後一個分割區可以劃分成數個邏輯分割區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LVM</a:t>
            </a:r>
            <a:r>
              <a:rPr kumimoji="1" lang="zh-TW" altLang="en-US" dirty="0"/>
              <a:t>，可以跨越不同硬碟建立分割區。支援快照。支援一致性的備份。支援</a:t>
            </a:r>
            <a:r>
              <a:rPr kumimoji="1" lang="en-US" altLang="zh-TW" dirty="0"/>
              <a:t>RAID 1, 5, 6</a:t>
            </a:r>
            <a:r>
              <a:rPr kumimoji="1" lang="zh-TW" altLang="en-US" dirty="0"/>
              <a:t>。能讓分割區動態長大或縮減。</a:t>
            </a:r>
            <a:endParaRPr kumimoji="1" lang="en-US" altLang="zh-TW" dirty="0"/>
          </a:p>
          <a:p>
            <a:r>
              <a:rPr kumimoji="1" lang="zh-TW" altLang="en-US" dirty="0"/>
              <a:t>檔案系統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EXT4</a:t>
            </a:r>
            <a:r>
              <a:rPr kumimoji="1" lang="zh-TW" altLang="en-US" dirty="0"/>
              <a:t>，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預設的檔案系統，缺乏備份、跨硬碟等等功能，但可以將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架設在</a:t>
            </a:r>
            <a:r>
              <a:rPr kumimoji="1" lang="en-US" altLang="zh-CN" dirty="0"/>
              <a:t>LVM</a:t>
            </a:r>
            <a:r>
              <a:rPr kumimoji="1" lang="zh-CN" altLang="en-US" dirty="0"/>
              <a:t>上，獲得這些額外的功能。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Btrfs</a:t>
            </a:r>
            <a:r>
              <a:rPr kumimoji="1" lang="zh-TW" altLang="en-US" dirty="0"/>
              <a:t>，幾乎可以直接做到「</a:t>
            </a:r>
            <a:r>
              <a:rPr kumimoji="1" lang="en-US" altLang="zh-TW" dirty="0"/>
              <a:t>LVM+EXT4</a:t>
            </a:r>
            <a:r>
              <a:rPr kumimoji="1" lang="zh-TW" altLang="en-US" dirty="0"/>
              <a:t>」所能做到的所有功能，而且在使用上更加的「一致性」。支援</a:t>
            </a:r>
            <a:r>
              <a:rPr kumimoji="1" lang="en-US" altLang="zh-TW" dirty="0"/>
              <a:t>copy-on-write</a:t>
            </a:r>
            <a:r>
              <a:rPr kumimoji="1" lang="zh-CN" altLang="en-US" dirty="0"/>
              <a:t>等先進功能。</a:t>
            </a:r>
            <a:r>
              <a:rPr kumimoji="1" lang="zh-TW" altLang="en-US" dirty="0"/>
              <a:t>但</a:t>
            </a:r>
            <a:r>
              <a:rPr kumimoji="1" lang="zh-CN" altLang="en-US" dirty="0"/>
              <a:t>目前還有許多人對於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的穩定性存疑。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504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927328-0A6C-B049-A0F6-35193AA4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跨時代的黑科技</a:t>
            </a:r>
            <a:r>
              <a:rPr kumimoji="1" lang="en-US" altLang="zh-TW" dirty="0"/>
              <a:t> - ZFS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48E6F5-8997-4E45-BCBF-28A7FC33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於</a:t>
            </a:r>
            <a:r>
              <a:rPr kumimoji="1" lang="en-US" altLang="zh-TW" dirty="0"/>
              <a:t>2005</a:t>
            </a:r>
            <a:r>
              <a:rPr kumimoji="1" lang="zh-CN" altLang="en-US" dirty="0"/>
              <a:t>年，隨著</a:t>
            </a:r>
            <a:r>
              <a:rPr kumimoji="1" lang="en-US" altLang="zh-CN" dirty="0"/>
              <a:t>Sun </a:t>
            </a:r>
            <a:r>
              <a:rPr kumimoji="1" lang="en-US" altLang="zh-CN" dirty="0" err="1"/>
              <a:t>OpenSolaris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Solaris</a:t>
            </a:r>
            <a:r>
              <a:rPr kumimoji="1" lang="zh-CN" altLang="en-US" dirty="0"/>
              <a:t>是一個作業系統）一起發表。直到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年，歷經了</a:t>
            </a:r>
            <a:r>
              <a:rPr kumimoji="1" lang="en-US" altLang="zh-CN" dirty="0"/>
              <a:t>13</a:t>
            </a:r>
            <a:r>
              <a:rPr kumimoji="1" lang="zh-CN" altLang="en-US" dirty="0"/>
              <a:t>年的時間考驗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Oracle</a:t>
            </a:r>
            <a:r>
              <a:rPr kumimoji="1" lang="zh-CN" altLang="en-US" dirty="0"/>
              <a:t>收購</a:t>
            </a:r>
            <a:r>
              <a:rPr kumimoji="1" lang="en-US" altLang="zh-CN" dirty="0"/>
              <a:t>Sun</a:t>
            </a:r>
            <a:r>
              <a:rPr kumimoji="1" lang="zh-CN" altLang="en-US" dirty="0"/>
              <a:t>以後，</a:t>
            </a:r>
            <a:r>
              <a:rPr kumimoji="1" lang="en-US" altLang="zh-CN" dirty="0"/>
              <a:t>ZFS</a:t>
            </a:r>
            <a:r>
              <a:rPr kumimoji="1" lang="zh-CN" altLang="en-US" dirty="0"/>
              <a:t>的技術如同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歸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所有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ZFS</a:t>
            </a:r>
            <a:r>
              <a:rPr kumimoji="1" lang="zh-CN" altLang="en-US" dirty="0"/>
              <a:t>的授權方式與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不相容，因此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並不「直接」支援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solidFill>
                  <a:srgbClr val="FF0000"/>
                </a:solidFill>
              </a:rPr>
              <a:t>Btrfs</a:t>
            </a:r>
            <a:r>
              <a:rPr kumimoji="1" lang="zh-CN" altLang="en-US" dirty="0">
                <a:solidFill>
                  <a:srgbClr val="FF0000"/>
                </a:solidFill>
              </a:rPr>
              <a:t>的許多想法都來自於</a:t>
            </a:r>
            <a:r>
              <a:rPr kumimoji="1" lang="en-US" altLang="zh-CN" dirty="0">
                <a:solidFill>
                  <a:srgbClr val="FF0000"/>
                </a:solidFill>
              </a:rPr>
              <a:t>ZFS</a:t>
            </a:r>
          </a:p>
        </p:txBody>
      </p:sp>
    </p:spTree>
    <p:extLst>
      <p:ext uri="{BB962C8B-B14F-4D97-AF65-F5344CB8AC3E}">
        <p14:creationId xmlns:p14="http://schemas.microsoft.com/office/powerpoint/2010/main" val="27401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32317-7F49-5A43-86C6-12737848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從商業產品看檔案系統穩定度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以</a:t>
            </a:r>
            <a:r>
              <a:rPr kumimoji="1" lang="en-US" altLang="zh-CN" dirty="0"/>
              <a:t>QNAP</a:t>
            </a:r>
            <a:r>
              <a:rPr kumimoji="1" lang="zh-CN" altLang="en-US" dirty="0"/>
              <a:t>的產品線為例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4F98D97-23B6-0642-83AB-4B024E7FE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226489"/>
              </p:ext>
            </p:extLst>
          </p:nvPr>
        </p:nvGraphicFramePr>
        <p:xfrm>
          <a:off x="1007089" y="1825625"/>
          <a:ext cx="10177822" cy="43786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412511">
                  <a:extLst>
                    <a:ext uri="{9D8B030D-6E8A-4147-A177-3AD203B41FA5}">
                      <a16:colId xmlns:a16="http://schemas.microsoft.com/office/drawing/2014/main" val="798862253"/>
                    </a:ext>
                  </a:extLst>
                </a:gridCol>
                <a:gridCol w="3253946">
                  <a:extLst>
                    <a:ext uri="{9D8B030D-6E8A-4147-A177-3AD203B41FA5}">
                      <a16:colId xmlns:a16="http://schemas.microsoft.com/office/drawing/2014/main" val="2544080687"/>
                    </a:ext>
                  </a:extLst>
                </a:gridCol>
                <a:gridCol w="3511365">
                  <a:extLst>
                    <a:ext uri="{9D8B030D-6E8A-4147-A177-3AD203B41FA5}">
                      <a16:colId xmlns:a16="http://schemas.microsoft.com/office/drawing/2014/main" val="3753200590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QES（</a:t>
                      </a:r>
                      <a:r>
                        <a:rPr lang="zh-CN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高階</a:t>
                      </a: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）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QTS（</a:t>
                      </a:r>
                      <a:r>
                        <a:rPr lang="zh-CN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低階</a:t>
                      </a: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）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3142038617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作業系統核心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FreeBSD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Linux</a:t>
                      </a:r>
                      <a:endParaRPr lang="en-US" altLang="zh-TW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2120509027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檔案系統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ZFS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Ext4</a:t>
                      </a:r>
                      <a:endParaRPr lang="en-US" altLang="zh-TW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300131679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快照上限</a:t>
                      </a:r>
                      <a:endParaRPr lang="zh-TW" altLang="en-US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65536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1024</a:t>
                      </a:r>
                      <a:endParaRPr lang="en-US" altLang="zh-TW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2858416688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單一</a:t>
                      </a:r>
                      <a:r>
                        <a:rPr 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LUN</a:t>
                      </a: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快照上限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65536</a:t>
                      </a:r>
                      <a:endParaRPr lang="en-US" altLang="zh-TW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1024</a:t>
                      </a:r>
                      <a:endParaRPr lang="en-US" altLang="zh-TW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1322062067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資料重複刪除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無</a:t>
                      </a:r>
                      <a:endParaRPr lang="zh-TW" altLang="en-US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36963678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資料即時壓縮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無</a:t>
                      </a:r>
                      <a:endParaRPr lang="zh-TW" altLang="en-US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2617516700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靜態資料修復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有</a:t>
                      </a:r>
                      <a:endParaRPr lang="zh-TW" altLang="en-US" sz="3600" b="0" i="0" u="none" strike="noStrike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0" i="0" u="none" strike="noStrike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無</a:t>
                      </a:r>
                      <a:endParaRPr lang="zh-TW" altLang="en-US" sz="3600" b="0" i="0" u="none" strike="noStrike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 marL="22626" marR="22626" marT="22626" marB="0" anchor="ctr"/>
                </a:tc>
                <a:extLst>
                  <a:ext uri="{0D108BD9-81ED-4DB2-BD59-A6C34878D82A}">
                    <a16:rowId xmlns:a16="http://schemas.microsoft.com/office/drawing/2014/main" val="115823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6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82F52-CD62-BE4B-B1AC-922DCCC9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讓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可以跟你的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溝通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7D1A1-11E5-5946-8DE8-9C1C344E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先抓取最新的安裝檔案</a:t>
            </a:r>
            <a:endParaRPr kumimoji="1" lang="en" altLang="zh-TW" dirty="0"/>
          </a:p>
          <a:p>
            <a:pPr lvl="1"/>
            <a:r>
              <a:rPr kumimoji="1" lang="en" altLang="zh-TW" dirty="0" err="1"/>
              <a:t>sudo</a:t>
            </a:r>
            <a:r>
              <a:rPr kumimoji="1" lang="en" altLang="zh-TW" dirty="0"/>
              <a:t> apt update</a:t>
            </a:r>
          </a:p>
          <a:p>
            <a:r>
              <a:rPr kumimoji="1" lang="zh-CN" altLang="en-US" dirty="0"/>
              <a:t>順道把作業系統更新一下（非必要）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-upgrade</a:t>
            </a:r>
          </a:p>
          <a:p>
            <a:r>
              <a:rPr kumimoji="1" lang="zh-CN" altLang="en-US" dirty="0"/>
              <a:t>讓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支援比較高的螢幕解析度等等</a:t>
            </a:r>
            <a:endParaRPr kumimoji="1" lang="en" altLang="zh-TW" dirty="0"/>
          </a:p>
          <a:p>
            <a:pPr lvl="1"/>
            <a:r>
              <a:rPr kumimoji="1" lang="en" altLang="zh-TW" dirty="0" err="1"/>
              <a:t>sudo</a:t>
            </a:r>
            <a:r>
              <a:rPr kumimoji="1" lang="en" altLang="zh-TW" dirty="0"/>
              <a:t> apt install open-</a:t>
            </a:r>
            <a:r>
              <a:rPr kumimoji="1" lang="en" altLang="zh-TW" dirty="0" err="1"/>
              <a:t>vm</a:t>
            </a:r>
            <a:r>
              <a:rPr kumimoji="1" lang="en" altLang="zh-TW" dirty="0"/>
              <a:t>-tools</a:t>
            </a:r>
          </a:p>
          <a:p>
            <a:r>
              <a:rPr kumimoji="1" lang="zh-CN" altLang="en-US" dirty="0"/>
              <a:t>讓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支援共享資料夾</a:t>
            </a:r>
            <a:endParaRPr kumimoji="1" lang="en" altLang="zh-TW" dirty="0"/>
          </a:p>
          <a:p>
            <a:pPr lvl="1"/>
            <a:r>
              <a:rPr kumimoji="1" lang="en" altLang="zh-TW" dirty="0" err="1"/>
              <a:t>sudo</a:t>
            </a:r>
            <a:r>
              <a:rPr kumimoji="1" lang="en" altLang="zh-TW" dirty="0"/>
              <a:t> apt install open-</a:t>
            </a:r>
            <a:r>
              <a:rPr kumimoji="1" lang="en" altLang="zh-TW" dirty="0" err="1"/>
              <a:t>vm</a:t>
            </a:r>
            <a:r>
              <a:rPr kumimoji="1" lang="en" altLang="zh-TW" dirty="0"/>
              <a:t>-tools-</a:t>
            </a:r>
            <a:r>
              <a:rPr kumimoji="1" lang="en" altLang="zh-TW" dirty="0" err="1"/>
              <a:t>dkms</a:t>
            </a:r>
            <a:endParaRPr kumimoji="1" lang="en" altLang="zh-TW" dirty="0"/>
          </a:p>
          <a:p>
            <a:r>
              <a:rPr kumimoji="1" lang="zh-CN" altLang="en-US" dirty="0"/>
              <a:t>讓二邊的</a:t>
            </a:r>
            <a:r>
              <a:rPr kumimoji="1" lang="en-US" altLang="zh-CN" dirty="0"/>
              <a:t>OS</a:t>
            </a:r>
            <a:r>
              <a:rPr kumimoji="1" lang="zh-CN" altLang="en-US" dirty="0"/>
              <a:t>支援複製貼上</a:t>
            </a:r>
            <a:endParaRPr kumimoji="1" lang="en" altLang="zh-TW" dirty="0"/>
          </a:p>
          <a:p>
            <a:pPr lvl="1"/>
            <a:r>
              <a:rPr kumimoji="1" lang="en" altLang="zh-TW" dirty="0" err="1"/>
              <a:t>sudo</a:t>
            </a:r>
            <a:r>
              <a:rPr kumimoji="1" lang="en" altLang="zh-TW" dirty="0"/>
              <a:t> apt install open-</a:t>
            </a:r>
            <a:r>
              <a:rPr kumimoji="1" lang="en" altLang="zh-TW" dirty="0" err="1"/>
              <a:t>vm</a:t>
            </a:r>
            <a:r>
              <a:rPr kumimoji="1" lang="en" altLang="zh-TW" dirty="0"/>
              <a:t>-tools-desktop</a:t>
            </a:r>
          </a:p>
        </p:txBody>
      </p:sp>
    </p:spTree>
    <p:extLst>
      <p:ext uri="{BB962C8B-B14F-4D97-AF65-F5344CB8AC3E}">
        <p14:creationId xmlns:p14="http://schemas.microsoft.com/office/powerpoint/2010/main" val="251062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Linux</a:t>
            </a:r>
            <a:endParaRPr kumimoji="1"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046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必須熟悉的指令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en-US" altLang="zh-TW" dirty="0" err="1"/>
              <a:t>ls</a:t>
            </a:r>
            <a:endParaRPr kumimoji="1" lang="en-US" altLang="zh-TW" dirty="0"/>
          </a:p>
          <a:p>
            <a:r>
              <a:rPr kumimoji="1" lang="en-US" altLang="zh-TW" dirty="0"/>
              <a:t>man</a:t>
            </a:r>
          </a:p>
          <a:p>
            <a:r>
              <a:rPr kumimoji="1" lang="en-US" altLang="zh-TW" dirty="0"/>
              <a:t>apt-get</a:t>
            </a:r>
          </a:p>
          <a:p>
            <a:r>
              <a:rPr kumimoji="1" lang="en-US" altLang="zh-TW" dirty="0" err="1"/>
              <a:t>gcc</a:t>
            </a:r>
            <a:endParaRPr kumimoji="1" lang="en-US" altLang="zh-TW" dirty="0"/>
          </a:p>
          <a:p>
            <a:r>
              <a:rPr kumimoji="1" lang="en-US" altLang="zh-TW" dirty="0"/>
              <a:t>man</a:t>
            </a:r>
          </a:p>
          <a:p>
            <a:r>
              <a:rPr kumimoji="1" lang="en-US" altLang="zh-TW" dirty="0" err="1"/>
              <a:t>chmod</a:t>
            </a:r>
            <a:endParaRPr kumimoji="1" lang="en-US" altLang="zh-TW" dirty="0"/>
          </a:p>
          <a:p>
            <a:r>
              <a:rPr kumimoji="1" lang="en-US" altLang="zh-TW" dirty="0" err="1"/>
              <a:t>chown</a:t>
            </a:r>
            <a:endParaRPr kumimoji="1" lang="en-US" altLang="zh-TW" dirty="0"/>
          </a:p>
          <a:p>
            <a:r>
              <a:rPr kumimoji="1" lang="en-US" altLang="zh-TW" dirty="0" err="1"/>
              <a:t>chgrp</a:t>
            </a:r>
            <a:endParaRPr kumimoji="1" lang="en-US" altLang="zh-TW" dirty="0"/>
          </a:p>
          <a:p>
            <a:r>
              <a:rPr kumimoji="1" lang="en-US" altLang="zh-TW" dirty="0"/>
              <a:t>mv</a:t>
            </a:r>
          </a:p>
          <a:p>
            <a:r>
              <a:rPr kumimoji="1" lang="en-US" altLang="zh-TW" dirty="0"/>
              <a:t>ln</a:t>
            </a:r>
          </a:p>
          <a:p>
            <a:r>
              <a:rPr kumimoji="1" lang="en-US" altLang="zh-TW" dirty="0"/>
              <a:t>mount</a:t>
            </a:r>
          </a:p>
          <a:p>
            <a:r>
              <a:rPr kumimoji="1" lang="en-US" altLang="zh-TW" dirty="0"/>
              <a:t>tar</a:t>
            </a:r>
            <a:endParaRPr kumimoji="1" lang="zh-TW" altLang="en-US" dirty="0"/>
          </a:p>
          <a:p>
            <a:r>
              <a:rPr kumimoji="1" lang="en-US" altLang="zh-TW" dirty="0"/>
              <a:t>vim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這些指令可以在</a:t>
            </a:r>
            <a:r>
              <a:rPr kumimoji="1" lang="en-US" altLang="zh-TW" dirty="0" err="1"/>
              <a:t>linux.vbird.org</a:t>
            </a:r>
            <a:r>
              <a:rPr kumimoji="1" lang="zh-TW" altLang="en-US" dirty="0"/>
              <a:t>找到說明文件</a:t>
            </a:r>
          </a:p>
        </p:txBody>
      </p:sp>
    </p:spTree>
    <p:extLst>
      <p:ext uri="{BB962C8B-B14F-4D97-AF65-F5344CB8AC3E}">
        <p14:creationId xmlns:p14="http://schemas.microsoft.com/office/powerpoint/2010/main" val="2930786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30B3A-7137-2946-B0A2-E25C0A70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安裝</a:t>
            </a:r>
            <a:r>
              <a:rPr kumimoji="1" lang="en-US" altLang="zh-Hant" dirty="0"/>
              <a:t>Dropbox</a:t>
            </a:r>
            <a:r>
              <a:rPr kumimoji="1" lang="zh-Hant" altLang="en-US" dirty="0"/>
              <a:t>同步你的多台</a:t>
            </a:r>
            <a:r>
              <a:rPr kumimoji="1" lang="en-US" altLang="zh-Hant" dirty="0"/>
              <a:t>Linux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008C2-C7D7-CC49-A444-7640B212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這個步驟的目的是因為我們的教材都放在</a:t>
            </a:r>
            <a:r>
              <a:rPr kumimoji="1" lang="en-US" altLang="zh-CN" dirty="0"/>
              <a:t>Dropbox</a:t>
            </a:r>
            <a:r>
              <a:rPr kumimoji="1" lang="zh-CN" altLang="en-US" dirty="0"/>
              <a:t>上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https://</a:t>
            </a:r>
            <a:r>
              <a:rPr kumimoji="1" lang="en-US" altLang="zh-TW" dirty="0" err="1"/>
              <a:t>www.dropbox.com</a:t>
            </a:r>
            <a:r>
              <a:rPr kumimoji="1" lang="en-US" altLang="zh-TW" dirty="0"/>
              <a:t>/install-</a:t>
            </a:r>
            <a:r>
              <a:rPr kumimoji="1" lang="en-US" altLang="zh-TW" dirty="0" err="1"/>
              <a:t>linux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選擇</a:t>
            </a:r>
            <a:r>
              <a:rPr kumimoji="1" lang="en-US" altLang="zh-CN" dirty="0"/>
              <a:t>『</a:t>
            </a:r>
            <a:r>
              <a:rPr kumimoji="1" lang="en-US" altLang="zh-Hant" dirty="0"/>
              <a:t>Ubuntu 14.04 </a:t>
            </a:r>
            <a:r>
              <a:rPr kumimoji="1" lang="zh-TW" altLang="en-US" dirty="0"/>
              <a:t>或以上版本 </a:t>
            </a:r>
            <a:r>
              <a:rPr kumimoji="1" lang="en-US" altLang="zh-TW" dirty="0"/>
              <a:t>(.</a:t>
            </a:r>
            <a:r>
              <a:rPr kumimoji="1" lang="en-US" altLang="zh-Hant" dirty="0"/>
              <a:t>deb) 64-bit』</a:t>
            </a:r>
          </a:p>
          <a:p>
            <a:pPr>
              <a:lnSpc>
                <a:spcPct val="150000"/>
              </a:lnSpc>
            </a:pPr>
            <a:r>
              <a:rPr kumimoji="1" lang="zh-Hant" altLang="en-US" dirty="0"/>
              <a:t>在命令列打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dropbox</a:t>
            </a:r>
            <a:r>
              <a:rPr kumimoji="1" lang="en-US" altLang="zh-TW" dirty="0"/>
              <a:t> start - </a:t>
            </a:r>
            <a:r>
              <a:rPr kumimoji="1" lang="en-US" altLang="zh-TW" dirty="0" err="1"/>
              <a:t>i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Hant" altLang="en-US"/>
              <a:t>注意</a:t>
            </a:r>
            <a:r>
              <a:rPr kumimoji="1" lang="en-US" altLang="zh-Hant"/>
              <a:t>Windows </a:t>
            </a:r>
            <a:r>
              <a:rPr kumimoji="1" lang="en-US" altLang="zh-Hant" dirty="0"/>
              <a:t>Manager</a:t>
            </a:r>
            <a:r>
              <a:rPr kumimoji="1" lang="zh-Hant" altLang="en-US" dirty="0"/>
              <a:t>的右上角出現</a:t>
            </a:r>
            <a:r>
              <a:rPr kumimoji="1" lang="en-US" altLang="zh-Hant" dirty="0"/>
              <a:t>Dropbox</a:t>
            </a:r>
            <a:r>
              <a:rPr kumimoji="1" lang="zh-Hant" altLang="en-US" dirty="0"/>
              <a:t>的圖示了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86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345D8-E673-684D-B8F3-9DB92A9D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作業系統的主流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8FA816-C2A0-4A47-838B-C8906F69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目前的作業系統大致上分成二派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Windows</a:t>
            </a:r>
          </a:p>
          <a:p>
            <a:pPr lvl="1"/>
            <a:r>
              <a:rPr kumimoji="1" lang="en-US" altLang="zh-TW" dirty="0"/>
              <a:t>Unix-like</a:t>
            </a:r>
            <a:r>
              <a:rPr kumimoji="1" lang="zh-TW" altLang="en-US" dirty="0"/>
              <a:t>，包含：</a:t>
            </a:r>
            <a:r>
              <a:rPr kumimoji="1" lang="en-US" altLang="zh-TW" dirty="0"/>
              <a:t>MacOS</a:t>
            </a:r>
            <a:r>
              <a:rPr kumimoji="1" lang="zh-TW" altLang="en-US" dirty="0"/>
              <a:t>、</a:t>
            </a:r>
            <a:r>
              <a:rPr kumimoji="1" lang="en-US" altLang="zh-TW" dirty="0"/>
              <a:t>iOS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、</a:t>
            </a:r>
            <a:r>
              <a:rPr kumimoji="1" lang="en-US" altLang="zh-TW" dirty="0"/>
              <a:t>GNU/Linux</a:t>
            </a:r>
          </a:p>
          <a:p>
            <a:r>
              <a:rPr kumimoji="1" lang="en-US" altLang="zh-TW" dirty="0"/>
              <a:t>Unix-like</a:t>
            </a:r>
            <a:r>
              <a:rPr kumimoji="1" lang="zh-CN" altLang="en-US" dirty="0"/>
              <a:t>的作業系統佔了大多數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Windows</a:t>
            </a:r>
            <a:r>
              <a:rPr kumimoji="1" lang="zh-CN" altLang="en-US" dirty="0"/>
              <a:t>主要是在「桌上型電腦」佔有</a:t>
            </a:r>
            <a:r>
              <a:rPr kumimoji="1" lang="en-US" altLang="zh-CN" dirty="0"/>
              <a:t>95%</a:t>
            </a:r>
            <a:r>
              <a:rPr kumimoji="1" lang="zh-CN" altLang="en-US" dirty="0"/>
              <a:t>的市佔率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但手機（</a:t>
            </a:r>
            <a:r>
              <a:rPr kumimoji="1" lang="en-US" altLang="zh-CN" dirty="0"/>
              <a:t>iOS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）分別屬於</a:t>
            </a:r>
            <a:r>
              <a:rPr kumimoji="1" lang="en-US" altLang="zh-CN" dirty="0"/>
              <a:t>BSD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Linux</a:t>
            </a:r>
          </a:p>
          <a:p>
            <a:pPr lvl="1"/>
            <a:r>
              <a:rPr kumimoji="1" lang="zh-CN" altLang="en-US" dirty="0"/>
              <a:t>伺服器市場幾乎是</a:t>
            </a:r>
            <a:r>
              <a:rPr kumimoji="1" lang="en-US" altLang="zh-CN" dirty="0"/>
              <a:t>Unix-like</a:t>
            </a:r>
            <a:r>
              <a:rPr kumimoji="1" lang="zh-CN" altLang="en-US" dirty="0"/>
              <a:t>的天下（尤其是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嵌入式系統，較複雜的通常使用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，較簡單的通常使用「其他」，例如：</a:t>
            </a:r>
            <a:r>
              <a:rPr kumimoji="1" lang="en-US" altLang="zh-CN" dirty="0" err="1"/>
              <a:t>FreeRTOS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mbed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microC</a:t>
            </a:r>
            <a:r>
              <a:rPr kumimoji="1" lang="en-US" altLang="zh-CN" dirty="0"/>
              <a:t>/OS</a:t>
            </a:r>
          </a:p>
        </p:txBody>
      </p:sp>
    </p:spTree>
    <p:extLst>
      <p:ext uri="{BB962C8B-B14F-4D97-AF65-F5344CB8AC3E}">
        <p14:creationId xmlns:p14="http://schemas.microsoft.com/office/powerpoint/2010/main" val="389306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4707C-B6CD-7B46-9707-9165F553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space vim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F7422-9895-9949-8A4A-1DF73F775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kumimoji="1" lang="en" altLang="zh-TW" sz="2000">
                <a:hlinkClick r:id="rId2"/>
              </a:rPr>
              <a:t>https://spacevim.org/quick-start-guide/</a:t>
            </a:r>
            <a:endParaRPr kumimoji="1" lang="en" altLang="zh-TW" sz="2000"/>
          </a:p>
          <a:p>
            <a:r>
              <a:rPr lang="en" altLang="zh-TW" sz="2000"/>
              <a:t>curl -sLf https://spacevim.org/install.sh | bash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elcome page">
            <a:extLst>
              <a:ext uri="{FF2B5EF4-FFF2-40B4-BE49-F238E27FC236}">
                <a16:creationId xmlns:a16="http://schemas.microsoft.com/office/drawing/2014/main" id="{39501E0C-2954-744D-8F1D-6FECC4B4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734440"/>
            <a:ext cx="6019331" cy="33858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8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F5616-2002-2147-AB34-2B499D52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的額外插件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43A6C7-A27D-E643-901E-01C8B57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kumimoji="1" lang="en" altLang="zh-TW" sz="2000">
                <a:hlinkClick r:id="rId2"/>
              </a:rPr>
              <a:t>https://gef.readthedocs.io/en/master/</a:t>
            </a:r>
            <a:endParaRPr kumimoji="1" lang="en" altLang="zh-TW" sz="2000"/>
          </a:p>
          <a:p>
            <a:endParaRPr kumimoji="1" lang="zh-TW" alt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f-context">
            <a:extLst>
              <a:ext uri="{FF2B5EF4-FFF2-40B4-BE49-F238E27FC236}">
                <a16:creationId xmlns:a16="http://schemas.microsoft.com/office/drawing/2014/main" id="{4B1F5284-DBC6-4046-960A-C250305CB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280" y="807593"/>
            <a:ext cx="5292494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0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4CA81-4136-9F47-B5BB-BA4743EA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CDT/</a:t>
            </a:r>
            <a:r>
              <a:rPr lang="en" altLang="zh-TW" dirty="0" err="1"/>
              <a:t>StandaloneDebugger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24393-C125-FE43-A4FF-21E76D0A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kumimoji="1" lang="en" altLang="zh-TW" sz="2000" dirty="0">
                <a:hlinkClick r:id="rId2"/>
              </a:rPr>
              <a:t>https://www.eclipse.org/cdt/downloads.php</a:t>
            </a:r>
            <a:endParaRPr kumimoji="1" lang="en" altLang="zh-TW" sz="2000" dirty="0"/>
          </a:p>
          <a:p>
            <a:r>
              <a:rPr kumimoji="1" lang="en" altLang="zh-TW" sz="2000" dirty="0">
                <a:hlinkClick r:id="rId3"/>
              </a:rPr>
              <a:t>https://tinyurl.com/1iao4b30</a:t>
            </a:r>
            <a:endParaRPr kumimoji="1" lang="en" altLang="zh-TW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6D733F-8423-B44E-9FD2-644FA82F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012121"/>
            <a:ext cx="6019331" cy="48305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6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FC0C9-1160-9447-941B-FFDE9B9B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vscode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BD3D9-D73F-F842-B0AA-B4EA3CA0C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kumimoji="1" lang="en" altLang="zh-TW" sz="2000" dirty="0">
                <a:hlinkClick r:id="rId2"/>
              </a:rPr>
              <a:t>https://code.visualstudio.com/download</a:t>
            </a:r>
            <a:endParaRPr kumimoji="1" lang="en" altLang="zh-TW" sz="2000" dirty="0"/>
          </a:p>
          <a:p>
            <a:r>
              <a:rPr kumimoji="1" lang="zh-TW" altLang="en-US" sz="2000" dirty="0"/>
              <a:t>記得安裝</a:t>
            </a:r>
            <a:r>
              <a:rPr kumimoji="1" lang="en-US" altLang="zh-TW" sz="2000" dirty="0"/>
              <a:t>C/C++</a:t>
            </a:r>
            <a:r>
              <a:rPr kumimoji="1" lang="zh-TW" altLang="en-US" sz="2000" dirty="0"/>
              <a:t>的插件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Visual Studio Code 成為Facebook 的默認開發環境– WONGCW 網誌">
            <a:extLst>
              <a:ext uri="{FF2B5EF4-FFF2-40B4-BE49-F238E27FC236}">
                <a16:creationId xmlns:a16="http://schemas.microsoft.com/office/drawing/2014/main" id="{4C3E97E6-7959-D44F-A83A-8F597F79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28211"/>
            <a:ext cx="6019331" cy="399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28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91374-AB8D-7142-A3E8-B5C5C4D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終極挑戰：</a:t>
            </a:r>
            <a:br>
              <a:rPr kumimoji="1" lang="en-US" altLang="zh-CN" sz="4800" dirty="0"/>
            </a:br>
            <a:r>
              <a:rPr kumimoji="1" lang="en-US" altLang="zh-CN" sz="4800" dirty="0"/>
              <a:t>	</a:t>
            </a:r>
            <a:r>
              <a:rPr kumimoji="1" lang="zh-Hant" altLang="en-US" sz="4800" dirty="0"/>
              <a:t>安裝</a:t>
            </a:r>
            <a:r>
              <a:rPr kumimoji="1" lang="en-US" altLang="zh-Hant" sz="4800" dirty="0"/>
              <a:t>Ubuntu</a:t>
            </a:r>
            <a:r>
              <a:rPr kumimoji="1" lang="zh-Hant" altLang="en-US" sz="4800" dirty="0"/>
              <a:t>於「真實」機器上</a:t>
            </a:r>
            <a:endParaRPr kumimoji="1"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5DAA54-BD95-4E49-8CFB-376C52197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非常建議所有同學試著安裝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55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86B4B8-4F27-574F-A593-D792E8C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安裝</a:t>
            </a:r>
            <a:r>
              <a:rPr kumimoji="1" lang="en-US" altLang="zh-Hant" dirty="0"/>
              <a:t>Ubuntu</a:t>
            </a:r>
            <a:r>
              <a:rPr kumimoji="1" lang="zh-Hant" altLang="en-US" dirty="0"/>
              <a:t>於真實機器上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4C0DF32-D2B5-D84B-BDB7-304C44956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基於大家是資工系的學生，應該要有冒險犯難的精神，強烈建議大家於</a:t>
            </a:r>
            <a:r>
              <a:rPr kumimoji="1" lang="en-US" altLang="zh-CN" dirty="0"/>
              <a:t>PC</a:t>
            </a:r>
            <a:r>
              <a:rPr kumimoji="1" lang="zh-CN" altLang="en-US" dirty="0"/>
              <a:t>直接安裝</a:t>
            </a:r>
            <a:r>
              <a:rPr kumimoji="1" lang="en-US" altLang="zh-CN" dirty="0"/>
              <a:t>Ubuntu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如果安裝錯誤，可能會「洗掉」你的其他作業系統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因此重要資料記得先備份</a:t>
            </a:r>
            <a:endParaRPr kumimoji="1" lang="en-US" altLang="zh-Hant" dirty="0"/>
          </a:p>
          <a:p>
            <a:pPr>
              <a:lnSpc>
                <a:spcPct val="150000"/>
              </a:lnSpc>
            </a:pPr>
            <a:r>
              <a:rPr kumimoji="1" lang="zh-Hant" altLang="en-US" dirty="0"/>
              <a:t>請參考下列網址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en-US" altLang="zh-Hant" dirty="0"/>
              <a:t>https://read01.com/</a:t>
            </a:r>
            <a:r>
              <a:rPr kumimoji="1" lang="en-US" altLang="zh-Hant" dirty="0" err="1"/>
              <a:t>zh-tw</a:t>
            </a:r>
            <a:r>
              <a:rPr kumimoji="1" lang="en-US" altLang="zh-Hant" dirty="0"/>
              <a:t>/jND7m.html#.WpTUXYKYNR4</a:t>
            </a:r>
          </a:p>
        </p:txBody>
      </p:sp>
    </p:spTree>
    <p:extLst>
      <p:ext uri="{BB962C8B-B14F-4D97-AF65-F5344CB8AC3E}">
        <p14:creationId xmlns:p14="http://schemas.microsoft.com/office/powerpoint/2010/main" val="412941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6830D-03E8-AE49-8F62-709623A4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10A8A2-045F-4E45-B063-EE43BD36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了解「各個版本的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」大致上是一樣的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主要的差別是「套件的管理方式」不同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TW" altLang="en-US" dirty="0"/>
              <a:t>主要分成</a:t>
            </a:r>
            <a:r>
              <a:rPr kumimoji="1" lang="en-US" altLang="zh-TW" dirty="0"/>
              <a:t>RPM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deb</a:t>
            </a:r>
            <a:r>
              <a:rPr kumimoji="1" lang="zh-CN" altLang="en-US" dirty="0"/>
              <a:t>二個系列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我們所稱的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的正確名稱是</a:t>
            </a:r>
            <a:r>
              <a:rPr kumimoji="1" lang="en-US" altLang="zh-CN" dirty="0"/>
              <a:t>GNU/Linux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Linux</a:t>
            </a:r>
            <a:r>
              <a:rPr kumimoji="1" lang="zh-CN" altLang="en-US" dirty="0"/>
              <a:t>只是作業系統的核心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系統軟體主要是</a:t>
            </a:r>
            <a:r>
              <a:rPr kumimoji="1" lang="en-US" altLang="zh-CN" dirty="0"/>
              <a:t>GNU</a:t>
            </a:r>
            <a:r>
              <a:rPr kumimoji="1" lang="zh-CN" altLang="en-US" dirty="0"/>
              <a:t>所提供的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視窗介面</a:t>
            </a:r>
            <a:r>
              <a:rPr kumimoji="1" lang="en-US" altLang="zh-CN" dirty="0"/>
              <a:t>『</a:t>
            </a:r>
            <a:r>
              <a:rPr kumimoji="1" lang="zh-CN" altLang="en-US" dirty="0"/>
              <a:t>通常是</a:t>
            </a:r>
            <a:r>
              <a:rPr kumimoji="1" lang="en-US" altLang="zh-CN" dirty="0"/>
              <a:t>』GNOME</a:t>
            </a:r>
            <a:r>
              <a:rPr kumimoji="1" lang="zh-CN" altLang="en-US" dirty="0"/>
              <a:t>或</a:t>
            </a:r>
            <a:r>
              <a:rPr kumimoji="1" lang="en-US" altLang="zh-CN" dirty="0"/>
              <a:t>KDE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知道怎樣在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上安裝軟體、設定環境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46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22A8A-6FE3-C342-B76D-3A40966A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UNIX</a:t>
            </a:r>
            <a:r>
              <a:rPr kumimoji="1" lang="zh-CN" altLang="en-US" dirty="0"/>
              <a:t>的規範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9E36D0-09EF-2448-9475-3C828A78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POSIX</a:t>
            </a:r>
          </a:p>
          <a:p>
            <a:pPr lvl="1"/>
            <a:r>
              <a:rPr lang="en" altLang="zh-TW" dirty="0"/>
              <a:t>Portable Operating System Interface</a:t>
            </a:r>
          </a:p>
          <a:p>
            <a:pPr lvl="1"/>
            <a:r>
              <a:rPr kumimoji="1" lang="zh-CN" altLang="en-US" dirty="0"/>
              <a:t>規範了「程式設計介面」、「基本的工具軟體」、命列介面（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Linux</a:t>
            </a:r>
            <a:r>
              <a:rPr kumimoji="1" lang="zh-CN" altLang="en-US" dirty="0"/>
              <a:t>並未通過</a:t>
            </a:r>
            <a:r>
              <a:rPr kumimoji="1" lang="en-US" altLang="zh-CN" dirty="0"/>
              <a:t>POSIX</a:t>
            </a:r>
            <a:r>
              <a:rPr kumimoji="1" lang="zh-CN" altLang="en-US" dirty="0"/>
              <a:t>的認證，但它「幾乎」相容於</a:t>
            </a:r>
            <a:r>
              <a:rPr kumimoji="1" lang="en-US" altLang="zh-CN" dirty="0"/>
              <a:t>POSIX</a:t>
            </a:r>
          </a:p>
          <a:p>
            <a:pPr lvl="1"/>
            <a:r>
              <a:rPr kumimoji="1" lang="en-US" altLang="zh-CN" dirty="0"/>
              <a:t>MacOS</a:t>
            </a:r>
            <a:r>
              <a:rPr kumimoji="1" lang="zh-CN" altLang="en-US" dirty="0"/>
              <a:t>就是通過</a:t>
            </a:r>
            <a:r>
              <a:rPr kumimoji="1" lang="en-US" altLang="zh-CN" dirty="0"/>
              <a:t>POSIX</a:t>
            </a:r>
            <a:r>
              <a:rPr kumimoji="1" lang="zh-CN" altLang="en-US" dirty="0"/>
              <a:t>認證的作業系統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https://en.wikipedia.org/wiki/POSIX</a:t>
            </a:r>
          </a:p>
          <a:p>
            <a:r>
              <a:rPr kumimoji="1" lang="en-US" altLang="zh-CN" dirty="0"/>
              <a:t>Single UNIX Specification</a:t>
            </a:r>
          </a:p>
          <a:p>
            <a:pPr lvl="1"/>
            <a:r>
              <a:rPr kumimoji="1" lang="zh-CN" altLang="en-US" dirty="0"/>
              <a:t>簡稱</a:t>
            </a:r>
            <a:r>
              <a:rPr kumimoji="1" lang="en-US" altLang="zh-CN" dirty="0"/>
              <a:t>SUS</a:t>
            </a:r>
            <a:r>
              <a:rPr kumimoji="1" lang="zh-CN" altLang="en-US" dirty="0"/>
              <a:t>，目前最新的版本是第四版，因此常用</a:t>
            </a:r>
            <a:r>
              <a:rPr kumimoji="1" lang="en-US" altLang="zh-CN" dirty="0"/>
              <a:t>SUSV4</a:t>
            </a:r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「幾乎」相容於</a:t>
            </a:r>
            <a:r>
              <a:rPr kumimoji="1" lang="en-US" altLang="zh-CN" dirty="0"/>
              <a:t>SUSV4</a:t>
            </a:r>
          </a:p>
          <a:p>
            <a:pPr lvl="1"/>
            <a:r>
              <a:rPr kumimoji="1" lang="en-US" altLang="zh-CN" dirty="0"/>
              <a:t>MacOS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SUSV3</a:t>
            </a:r>
            <a:r>
              <a:rPr kumimoji="1" lang="zh-CN" altLang="en-US" dirty="0"/>
              <a:t>認證的作業系統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87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D8CCE49-2DB7-9840-9099-C9D96237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2102" y="1"/>
            <a:ext cx="6903723" cy="685800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CCBC765-C9E3-AD43-8B03-7DB841B50C57}"/>
              </a:ext>
            </a:extLst>
          </p:cNvPr>
          <p:cNvCxnSpPr>
            <a:cxnSpLocks/>
          </p:cNvCxnSpPr>
          <p:nvPr/>
        </p:nvCxnSpPr>
        <p:spPr>
          <a:xfrm flipH="1">
            <a:off x="3100389" y="4264819"/>
            <a:ext cx="81040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右箭號圖說文字 8">
            <a:extLst>
              <a:ext uri="{FF2B5EF4-FFF2-40B4-BE49-F238E27FC236}">
                <a16:creationId xmlns:a16="http://schemas.microsoft.com/office/drawing/2014/main" id="{9B02BF6C-ABA8-C746-A7D1-A7C4127A7B66}"/>
              </a:ext>
            </a:extLst>
          </p:cNvPr>
          <p:cNvSpPr/>
          <p:nvPr/>
        </p:nvSpPr>
        <p:spPr>
          <a:xfrm>
            <a:off x="245326" y="4001503"/>
            <a:ext cx="2767149" cy="52663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Windows 95</a:t>
            </a:r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發表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66D4BF-134E-3549-AA2B-3B66FFB4F8FC}"/>
              </a:ext>
            </a:extLst>
          </p:cNvPr>
          <p:cNvCxnSpPr>
            <a:cxnSpLocks/>
          </p:cNvCxnSpPr>
          <p:nvPr/>
        </p:nvCxnSpPr>
        <p:spPr>
          <a:xfrm flipH="1">
            <a:off x="3100388" y="3252883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35D80D7-8699-4B42-8B04-C1B9D6D6E55F}"/>
              </a:ext>
            </a:extLst>
          </p:cNvPr>
          <p:cNvCxnSpPr>
            <a:cxnSpLocks/>
          </p:cNvCxnSpPr>
          <p:nvPr/>
        </p:nvCxnSpPr>
        <p:spPr>
          <a:xfrm flipH="1">
            <a:off x="3100388" y="3185827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圖說文字 12">
            <a:extLst>
              <a:ext uri="{FF2B5EF4-FFF2-40B4-BE49-F238E27FC236}">
                <a16:creationId xmlns:a16="http://schemas.microsoft.com/office/drawing/2014/main" id="{74623220-9B26-D14E-A426-14286D73D622}"/>
              </a:ext>
            </a:extLst>
          </p:cNvPr>
          <p:cNvSpPr/>
          <p:nvPr/>
        </p:nvSpPr>
        <p:spPr>
          <a:xfrm>
            <a:off x="245326" y="2998264"/>
            <a:ext cx="2767148" cy="36353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windows 3.0</a:t>
            </a:r>
          </a:p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</a:t>
            </a:r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誕生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5BFA509-40C9-3D4C-8139-E8805294B7C2}"/>
              </a:ext>
            </a:extLst>
          </p:cNvPr>
          <p:cNvCxnSpPr>
            <a:cxnSpLocks/>
          </p:cNvCxnSpPr>
          <p:nvPr/>
        </p:nvCxnSpPr>
        <p:spPr>
          <a:xfrm flipH="1">
            <a:off x="3100388" y="503291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圖說文字 15">
            <a:extLst>
              <a:ext uri="{FF2B5EF4-FFF2-40B4-BE49-F238E27FC236}">
                <a16:creationId xmlns:a16="http://schemas.microsoft.com/office/drawing/2014/main" id="{313C03AA-109D-B947-9741-1D35DC74DF27}"/>
              </a:ext>
            </a:extLst>
          </p:cNvPr>
          <p:cNvSpPr/>
          <p:nvPr/>
        </p:nvSpPr>
        <p:spPr>
          <a:xfrm>
            <a:off x="245327" y="4820079"/>
            <a:ext cx="2767148" cy="29639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windows </a:t>
            </a:r>
            <a:r>
              <a:rPr kumimoji="1" lang="en-US" altLang="zh-CN" sz="14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xp</a:t>
            </a:r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，出生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BF4074A-7893-A84B-974F-7C1E0E50D1A5}"/>
              </a:ext>
            </a:extLst>
          </p:cNvPr>
          <p:cNvCxnSpPr>
            <a:cxnSpLocks/>
          </p:cNvCxnSpPr>
          <p:nvPr/>
        </p:nvCxnSpPr>
        <p:spPr>
          <a:xfrm flipH="1">
            <a:off x="3100388" y="525945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右箭號圖說文字 17">
            <a:extLst>
              <a:ext uri="{FF2B5EF4-FFF2-40B4-BE49-F238E27FC236}">
                <a16:creationId xmlns:a16="http://schemas.microsoft.com/office/drawing/2014/main" id="{0A4F6F6A-2E85-2445-8DB8-2CFC83124819}"/>
              </a:ext>
            </a:extLst>
          </p:cNvPr>
          <p:cNvSpPr/>
          <p:nvPr/>
        </p:nvSpPr>
        <p:spPr>
          <a:xfrm>
            <a:off x="245327" y="5145093"/>
            <a:ext cx="2767148" cy="29639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 2.6</a:t>
            </a:r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歲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805CE13-B451-7A42-9B77-FCFB102A51BC}"/>
              </a:ext>
            </a:extLst>
          </p:cNvPr>
          <p:cNvCxnSpPr>
            <a:cxnSpLocks/>
          </p:cNvCxnSpPr>
          <p:nvPr/>
        </p:nvCxnSpPr>
        <p:spPr>
          <a:xfrm flipH="1">
            <a:off x="3100388" y="6338612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右箭號圖說文字 19">
            <a:extLst>
              <a:ext uri="{FF2B5EF4-FFF2-40B4-BE49-F238E27FC236}">
                <a16:creationId xmlns:a16="http://schemas.microsoft.com/office/drawing/2014/main" id="{08DDDBEE-01EE-9F41-961D-19ECD1F27D88}"/>
              </a:ext>
            </a:extLst>
          </p:cNvPr>
          <p:cNvSpPr/>
          <p:nvPr/>
        </p:nvSpPr>
        <p:spPr>
          <a:xfrm>
            <a:off x="245327" y="6206954"/>
            <a:ext cx="2767147" cy="26330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42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 2.6</a:t>
            </a:r>
            <a:r>
              <a:rPr kumimoji="1" lang="en-US" altLang="zh-TW" sz="14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➤ 3.0 </a:t>
            </a:r>
            <a:r>
              <a:rPr kumimoji="1" lang="zh-TW" altLang="en-US" sz="1400" dirty="0">
                <a:solidFill>
                  <a:prstClr val="whit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國小畢業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BF90060-212A-5240-8E73-8363137ECCB8}"/>
              </a:ext>
            </a:extLst>
          </p:cNvPr>
          <p:cNvGrpSpPr/>
          <p:nvPr/>
        </p:nvGrpSpPr>
        <p:grpSpPr>
          <a:xfrm>
            <a:off x="1996713" y="61006"/>
            <a:ext cx="849522" cy="1339817"/>
            <a:chOff x="2062036" y="0"/>
            <a:chExt cx="849522" cy="1339817"/>
          </a:xfrm>
        </p:grpSpPr>
        <p:sp>
          <p:nvSpPr>
            <p:cNvPr id="25" name="向上箭號 24">
              <a:extLst>
                <a:ext uri="{FF2B5EF4-FFF2-40B4-BE49-F238E27FC236}">
                  <a16:creationId xmlns:a16="http://schemas.microsoft.com/office/drawing/2014/main" id="{C2CC258D-498A-FE49-A1E4-E2FCEA97B07A}"/>
                </a:ext>
              </a:extLst>
            </p:cNvPr>
            <p:cNvSpPr/>
            <p:nvPr/>
          </p:nvSpPr>
          <p:spPr>
            <a:xfrm>
              <a:off x="2199503" y="0"/>
              <a:ext cx="574589" cy="980590"/>
            </a:xfrm>
            <a:prstGeom prst="up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34F9707-1278-4846-A72E-5CCF1473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2036" y="490295"/>
              <a:ext cx="849522" cy="849522"/>
            </a:xfrm>
            <a:prstGeom prst="rect">
              <a:avLst/>
            </a:prstGeom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B6B502-034B-5E4C-A36B-D40F0FAC6013}"/>
              </a:ext>
            </a:extLst>
          </p:cNvPr>
          <p:cNvSpPr txBox="1"/>
          <p:nvPr/>
        </p:nvSpPr>
        <p:spPr>
          <a:xfrm>
            <a:off x="115349" y="72315"/>
            <a:ext cx="187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1960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之前誕生了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virtual memory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-node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hard disk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等技術</a:t>
            </a:r>
            <a:endParaRPr kumimoji="1"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79B996-1715-6B4A-BDB8-293E11CCEA58}"/>
              </a:ext>
            </a:extLst>
          </p:cNvPr>
          <p:cNvSpPr/>
          <p:nvPr/>
        </p:nvSpPr>
        <p:spPr>
          <a:xfrm>
            <a:off x="626175" y="3541731"/>
            <a:ext cx="2100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https://www.emaze.com/@AORZTTFOZ</a:t>
            </a:r>
            <a:endParaRPr lang="en-US" altLang="zh-TW" sz="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" altLang="zh-TW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</a:t>
            </a:r>
            <a:r>
              <a:rPr lang="en" altLang="zh-TW" sz="8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en.wikipedia.org</a:t>
            </a:r>
            <a:r>
              <a:rPr lang="en" altLang="zh-TW" sz="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/wiki/Unix</a:t>
            </a:r>
            <a:endParaRPr lang="zh-TW" altLang="en-US" sz="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DD598A8B-43B8-3D40-B68E-949E4164E045}"/>
              </a:ext>
            </a:extLst>
          </p:cNvPr>
          <p:cNvCxnSpPr>
            <a:cxnSpLocks/>
          </p:cNvCxnSpPr>
          <p:nvPr/>
        </p:nvCxnSpPr>
        <p:spPr>
          <a:xfrm flipH="1">
            <a:off x="3100388" y="737129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圖說文字 29">
            <a:extLst>
              <a:ext uri="{FF2B5EF4-FFF2-40B4-BE49-F238E27FC236}">
                <a16:creationId xmlns:a16="http://schemas.microsoft.com/office/drawing/2014/main" id="{A489896A-215A-0146-9D22-D36DED4E2561}"/>
              </a:ext>
            </a:extLst>
          </p:cNvPr>
          <p:cNvSpPr/>
          <p:nvPr/>
        </p:nvSpPr>
        <p:spPr>
          <a:xfrm>
            <a:off x="5452062" y="267623"/>
            <a:ext cx="970006" cy="459102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羅習五誕生</a:t>
            </a:r>
            <a:endParaRPr kumimoji="1" lang="zh-TW" altLang="en-US" sz="12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A2B14C52-FDD3-7646-A32F-B56B167CD867}"/>
              </a:ext>
            </a:extLst>
          </p:cNvPr>
          <p:cNvCxnSpPr>
            <a:cxnSpLocks/>
          </p:cNvCxnSpPr>
          <p:nvPr/>
        </p:nvCxnSpPr>
        <p:spPr>
          <a:xfrm flipH="1">
            <a:off x="3100388" y="865855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向下箭號圖說文字 31">
            <a:extLst>
              <a:ext uri="{FF2B5EF4-FFF2-40B4-BE49-F238E27FC236}">
                <a16:creationId xmlns:a16="http://schemas.microsoft.com/office/drawing/2014/main" id="{6D6AC72A-3CAF-7049-9FFD-F38E9DAF7832}"/>
              </a:ext>
            </a:extLst>
          </p:cNvPr>
          <p:cNvSpPr/>
          <p:nvPr/>
        </p:nvSpPr>
        <p:spPr>
          <a:xfrm>
            <a:off x="3199242" y="437617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 8088, 4.77 MHZ, 16bit</a:t>
            </a:r>
            <a:endParaRPr kumimoji="1" lang="zh-TW" altLang="en-US" sz="1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1AAE3BF-0C78-4F45-B850-4FB2748B8B14}"/>
              </a:ext>
            </a:extLst>
          </p:cNvPr>
          <p:cNvCxnSpPr>
            <a:cxnSpLocks/>
          </p:cNvCxnSpPr>
          <p:nvPr/>
        </p:nvCxnSpPr>
        <p:spPr>
          <a:xfrm flipH="1">
            <a:off x="3100388" y="2383677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下箭號圖說文字 33">
            <a:extLst>
              <a:ext uri="{FF2B5EF4-FFF2-40B4-BE49-F238E27FC236}">
                <a16:creationId xmlns:a16="http://schemas.microsoft.com/office/drawing/2014/main" id="{DBC5A904-5303-564E-ADA2-99B1D2FE9A37}"/>
              </a:ext>
            </a:extLst>
          </p:cNvPr>
          <p:cNvSpPr/>
          <p:nvPr/>
        </p:nvSpPr>
        <p:spPr>
          <a:xfrm>
            <a:off x="3199242" y="1903766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 80386, 16 MHZ, 32bit</a:t>
            </a:r>
            <a:endParaRPr kumimoji="1" lang="zh-TW" altLang="en-US" sz="1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6" name="向下箭號圖說文字 35">
            <a:extLst>
              <a:ext uri="{FF2B5EF4-FFF2-40B4-BE49-F238E27FC236}">
                <a16:creationId xmlns:a16="http://schemas.microsoft.com/office/drawing/2014/main" id="{82259CBA-02E7-D846-A422-7767CA35B8E0}"/>
              </a:ext>
            </a:extLst>
          </p:cNvPr>
          <p:cNvSpPr/>
          <p:nvPr/>
        </p:nvSpPr>
        <p:spPr>
          <a:xfrm>
            <a:off x="3199242" y="4788892"/>
            <a:ext cx="1829924" cy="459102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AMD64, 1.4GH, 64bit</a:t>
            </a:r>
            <a:endParaRPr kumimoji="1" lang="zh-TW" altLang="en-US" sz="1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F71BF33-BB22-694F-862B-FDE55E4CEFAF}"/>
              </a:ext>
            </a:extLst>
          </p:cNvPr>
          <p:cNvCxnSpPr>
            <a:cxnSpLocks/>
          </p:cNvCxnSpPr>
          <p:nvPr/>
        </p:nvCxnSpPr>
        <p:spPr>
          <a:xfrm flipH="1">
            <a:off x="3100387" y="4114478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向下箭號圖說文字 37">
            <a:extLst>
              <a:ext uri="{FF2B5EF4-FFF2-40B4-BE49-F238E27FC236}">
                <a16:creationId xmlns:a16="http://schemas.microsoft.com/office/drawing/2014/main" id="{872A53FC-639E-364B-9942-D0B63E91D6A9}"/>
              </a:ext>
            </a:extLst>
          </p:cNvPr>
          <p:cNvSpPr/>
          <p:nvPr/>
        </p:nvSpPr>
        <p:spPr>
          <a:xfrm>
            <a:off x="5364333" y="2534018"/>
            <a:ext cx="1145465" cy="646014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羅習五進大學</a:t>
            </a:r>
            <a:endParaRPr kumimoji="1" lang="en-US" altLang="zh-CN" sz="12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 DX2-66</a:t>
            </a:r>
            <a:endParaRPr kumimoji="1" lang="zh-TW" altLang="en-US" sz="12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C742EA1-7031-C548-B0FC-61402080A4E6}"/>
              </a:ext>
            </a:extLst>
          </p:cNvPr>
          <p:cNvCxnSpPr>
            <a:cxnSpLocks/>
          </p:cNvCxnSpPr>
          <p:nvPr/>
        </p:nvCxnSpPr>
        <p:spPr>
          <a:xfrm flipH="1">
            <a:off x="3100387" y="5553958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向下箭號圖說文字 39">
            <a:extLst>
              <a:ext uri="{FF2B5EF4-FFF2-40B4-BE49-F238E27FC236}">
                <a16:creationId xmlns:a16="http://schemas.microsoft.com/office/drawing/2014/main" id="{9D88D031-15AB-194A-A341-17D294B3A543}"/>
              </a:ext>
            </a:extLst>
          </p:cNvPr>
          <p:cNvSpPr/>
          <p:nvPr/>
        </p:nvSpPr>
        <p:spPr>
          <a:xfrm>
            <a:off x="5195338" y="5073914"/>
            <a:ext cx="1483455" cy="459102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羅習五進中正任教</a:t>
            </a:r>
            <a:endParaRPr kumimoji="1" lang="zh-TW" altLang="en-US" sz="1200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5" name="向下箭號圖說文字 34">
            <a:extLst>
              <a:ext uri="{FF2B5EF4-FFF2-40B4-BE49-F238E27FC236}">
                <a16:creationId xmlns:a16="http://schemas.microsoft.com/office/drawing/2014/main" id="{6D738074-7487-4149-9E07-916F460D860F}"/>
              </a:ext>
            </a:extLst>
          </p:cNvPr>
          <p:cNvSpPr/>
          <p:nvPr/>
        </p:nvSpPr>
        <p:spPr>
          <a:xfrm>
            <a:off x="9430436" y="225094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賈伯斯創蘋果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8852F26-4055-BF4C-AFCA-2C4D17F96AEF}"/>
              </a:ext>
            </a:extLst>
          </p:cNvPr>
          <p:cNvCxnSpPr>
            <a:cxnSpLocks/>
          </p:cNvCxnSpPr>
          <p:nvPr/>
        </p:nvCxnSpPr>
        <p:spPr>
          <a:xfrm flipH="1">
            <a:off x="3100387" y="2255743"/>
            <a:ext cx="81040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向下箭號圖說文字 41">
            <a:extLst>
              <a:ext uri="{FF2B5EF4-FFF2-40B4-BE49-F238E27FC236}">
                <a16:creationId xmlns:a16="http://schemas.microsoft.com/office/drawing/2014/main" id="{77B73F08-7E24-4242-9C93-349B7F58FEB5}"/>
              </a:ext>
            </a:extLst>
          </p:cNvPr>
          <p:cNvSpPr/>
          <p:nvPr/>
        </p:nvSpPr>
        <p:spPr>
          <a:xfrm>
            <a:off x="9430436" y="1795849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離開蘋果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向下箭號圖說文字 42">
            <a:extLst>
              <a:ext uri="{FF2B5EF4-FFF2-40B4-BE49-F238E27FC236}">
                <a16:creationId xmlns:a16="http://schemas.microsoft.com/office/drawing/2014/main" id="{D8214FBD-C630-1449-914E-FC9E9FFD312E}"/>
              </a:ext>
            </a:extLst>
          </p:cNvPr>
          <p:cNvSpPr/>
          <p:nvPr/>
        </p:nvSpPr>
        <p:spPr>
          <a:xfrm>
            <a:off x="9430436" y="3872938"/>
            <a:ext cx="1243660" cy="459102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重回蘋果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向下箭號圖說文字 43">
            <a:extLst>
              <a:ext uri="{FF2B5EF4-FFF2-40B4-BE49-F238E27FC236}">
                <a16:creationId xmlns:a16="http://schemas.microsoft.com/office/drawing/2014/main" id="{1029315C-94D2-7045-9631-F3247727BB86}"/>
              </a:ext>
            </a:extLst>
          </p:cNvPr>
          <p:cNvSpPr/>
          <p:nvPr/>
        </p:nvSpPr>
        <p:spPr>
          <a:xfrm>
            <a:off x="9430436" y="4949014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iPhone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ARM@412MHz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向下箭號圖說文字 44">
            <a:extLst>
              <a:ext uri="{FF2B5EF4-FFF2-40B4-BE49-F238E27FC236}">
                <a16:creationId xmlns:a16="http://schemas.microsoft.com/office/drawing/2014/main" id="{6DA50994-EAEA-C947-9118-C8D553900F63}"/>
              </a:ext>
            </a:extLst>
          </p:cNvPr>
          <p:cNvSpPr/>
          <p:nvPr/>
        </p:nvSpPr>
        <p:spPr>
          <a:xfrm>
            <a:off x="8083828" y="4450361"/>
            <a:ext cx="1243660" cy="583588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NOKIA 3310</a:t>
            </a:r>
          </a:p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ARM7TDMI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6" name="向下箭號圖說文字 45">
            <a:extLst>
              <a:ext uri="{FF2B5EF4-FFF2-40B4-BE49-F238E27FC236}">
                <a16:creationId xmlns:a16="http://schemas.microsoft.com/office/drawing/2014/main" id="{F4E797D4-E78F-7D43-9FE1-1C9118480DE8}"/>
              </a:ext>
            </a:extLst>
          </p:cNvPr>
          <p:cNvSpPr/>
          <p:nvPr/>
        </p:nvSpPr>
        <p:spPr>
          <a:xfrm>
            <a:off x="8083828" y="3652008"/>
            <a:ext cx="1243660" cy="583588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ARM7TDMI</a:t>
            </a:r>
          </a:p>
          <a:p>
            <a:pPr algn="ctr"/>
            <a:r>
              <a:rPr kumimoji="1" lang="en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(Thumb ISA)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向下箭號圖說文字 46">
            <a:extLst>
              <a:ext uri="{FF2B5EF4-FFF2-40B4-BE49-F238E27FC236}">
                <a16:creationId xmlns:a16="http://schemas.microsoft.com/office/drawing/2014/main" id="{6A8AC56F-7468-E144-BE0A-AEEB3A3B42A6}"/>
              </a:ext>
            </a:extLst>
          </p:cNvPr>
          <p:cNvSpPr/>
          <p:nvPr/>
        </p:nvSpPr>
        <p:spPr>
          <a:xfrm>
            <a:off x="8083828" y="5818442"/>
            <a:ext cx="1243660" cy="610223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iPhone 5s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ARM v8, 64 bit</a:t>
            </a:r>
            <a:endParaRPr kumimoji="1" lang="zh-TW" altLang="en-US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0" name="向下箭號圖說文字 49">
            <a:extLst>
              <a:ext uri="{FF2B5EF4-FFF2-40B4-BE49-F238E27FC236}">
                <a16:creationId xmlns:a16="http://schemas.microsoft.com/office/drawing/2014/main" id="{BB76BAE1-0C5D-7240-9C75-F42659503811}"/>
              </a:ext>
            </a:extLst>
          </p:cNvPr>
          <p:cNvSpPr/>
          <p:nvPr/>
        </p:nvSpPr>
        <p:spPr>
          <a:xfrm>
            <a:off x="9430436" y="5643138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賈伯斯過世</a:t>
            </a:r>
            <a:endParaRPr kumimoji="1" lang="en-US" altLang="zh-TW" sz="12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向下箭號圖說文字 47">
            <a:extLst>
              <a:ext uri="{FF2B5EF4-FFF2-40B4-BE49-F238E27FC236}">
                <a16:creationId xmlns:a16="http://schemas.microsoft.com/office/drawing/2014/main" id="{60F889B2-06E3-2D42-A786-0E042E069E83}"/>
              </a:ext>
            </a:extLst>
          </p:cNvPr>
          <p:cNvSpPr/>
          <p:nvPr/>
        </p:nvSpPr>
        <p:spPr>
          <a:xfrm>
            <a:off x="10498131" y="5484962"/>
            <a:ext cx="1243660" cy="610223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iPhone 4</a:t>
            </a:r>
          </a:p>
          <a:p>
            <a:pPr algn="ctr"/>
            <a:r>
              <a:rPr kumimoji="1" lang="en-US" altLang="zh-TW" sz="12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Retina display</a:t>
            </a:r>
          </a:p>
        </p:txBody>
      </p:sp>
    </p:spTree>
    <p:extLst>
      <p:ext uri="{BB962C8B-B14F-4D97-AF65-F5344CB8AC3E}">
        <p14:creationId xmlns:p14="http://schemas.microsoft.com/office/powerpoint/2010/main" val="344705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059546-7FED-2640-8089-4FA35585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為何選擇</a:t>
            </a:r>
            <a:r>
              <a:rPr kumimoji="1" lang="en-US" altLang="zh-CN" dirty="0"/>
              <a:t>Linux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D93596-E68E-3E40-890E-0D883DA12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88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173827-7C32-6D42-B95E-25AA2052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常見的作業系統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EA68657-0CB2-F346-8553-30ED11353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78154" cy="4351338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E7AA482-1255-494D-B0F1-53D37E12A9FF}"/>
              </a:ext>
            </a:extLst>
          </p:cNvPr>
          <p:cNvSpPr/>
          <p:nvPr/>
        </p:nvSpPr>
        <p:spPr>
          <a:xfrm>
            <a:off x="6522028" y="1690688"/>
            <a:ext cx="5016843" cy="298016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Windows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的市佔率為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其餘的作業系統都是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UNIX-like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Android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）的市佔率高達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此表不包含嵌入式裝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置，例如：無線路由器、智慧音箱、車用電腦等等</a:t>
            </a:r>
            <a:endParaRPr kumimoji="1"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B968D4-1820-674C-AE98-F37F2BA29C5D}"/>
              </a:ext>
            </a:extLst>
          </p:cNvPr>
          <p:cNvSpPr/>
          <p:nvPr/>
        </p:nvSpPr>
        <p:spPr>
          <a:xfrm>
            <a:off x="6522028" y="6329057"/>
            <a:ext cx="4562852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http://gs.statcounter.com/os-market-share</a:t>
            </a:r>
          </a:p>
        </p:txBody>
      </p:sp>
    </p:spTree>
    <p:extLst>
      <p:ext uri="{BB962C8B-B14F-4D97-AF65-F5344CB8AC3E}">
        <p14:creationId xmlns:p14="http://schemas.microsoft.com/office/powerpoint/2010/main" val="301394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B9741-05E7-9B42-9330-9AD7083B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Server</a:t>
            </a:r>
            <a:r>
              <a:rPr kumimoji="1" lang="zh-CN" altLang="en-US" dirty="0"/>
              <a:t>市場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CD21E-23E1-7B49-8565-710A3CF81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96.5%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web server</a:t>
            </a:r>
            <a:r>
              <a:rPr kumimoji="1" lang="zh-CN" altLang="en-US" dirty="0"/>
              <a:t>採用</a:t>
            </a:r>
            <a:r>
              <a:rPr kumimoji="1" lang="en-US" altLang="zh-CN" dirty="0"/>
              <a:t>Linux</a:t>
            </a:r>
          </a:p>
          <a:p>
            <a:pPr>
              <a:lnSpc>
                <a:spcPct val="150000"/>
              </a:lnSpc>
            </a:pPr>
            <a:r>
              <a:rPr kumimoji="1" lang="en" altLang="zh-TW" dirty="0"/>
              <a:t>92%</a:t>
            </a:r>
            <a:r>
              <a:rPr kumimoji="1" lang="zh-CN" altLang="en-US" dirty="0"/>
              <a:t>的</a:t>
            </a:r>
            <a:r>
              <a:rPr kumimoji="1" lang="en" altLang="zh-TW" dirty="0"/>
              <a:t>Amazon EC2 </a:t>
            </a:r>
            <a:r>
              <a:rPr kumimoji="1" lang="zh-CN" altLang="en-US" dirty="0"/>
              <a:t>公有雲上面採用</a:t>
            </a:r>
            <a:r>
              <a:rPr kumimoji="1" lang="en-US" altLang="zh-CN" dirty="0"/>
              <a:t>Linux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99.6%</a:t>
            </a:r>
            <a:r>
              <a:rPr kumimoji="1" lang="zh-CN" altLang="en-US" dirty="0"/>
              <a:t>的超級電腦採用</a:t>
            </a:r>
            <a:r>
              <a:rPr kumimoji="1" lang="en-US" altLang="zh-CN" dirty="0"/>
              <a:t>Linux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40%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Microsoft Azure</a:t>
            </a:r>
            <a:r>
              <a:rPr kumimoji="1" lang="zh-TW" altLang="en-US" dirty="0"/>
              <a:t> </a:t>
            </a:r>
            <a:r>
              <a:rPr kumimoji="1" lang="zh-CN" altLang="en-US" dirty="0"/>
              <a:t>公有雲上採用</a:t>
            </a:r>
            <a:r>
              <a:rPr kumimoji="1" lang="en-US" altLang="zh-CN" dirty="0"/>
              <a:t>Linux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0F258A-33B8-5942-895D-09F6240EBDCE}"/>
              </a:ext>
            </a:extLst>
          </p:cNvPr>
          <p:cNvSpPr/>
          <p:nvPr/>
        </p:nvSpPr>
        <p:spPr>
          <a:xfrm>
            <a:off x="482925" y="5846544"/>
            <a:ext cx="10748455" cy="646331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https://www.makeuseof.com/tag/linux-market-share/</a:t>
            </a:r>
            <a:endParaRPr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</a:t>
            </a:r>
            <a:r>
              <a:rPr lang="en" altLang="zh-TW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www.zdnet.com</a:t>
            </a:r>
            <a:r>
              <a:rPr lang="en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/article/microsoft-says-40-percent-of-all-vms-in-azure-now-are-running-linux/</a:t>
            </a:r>
            <a:endParaRPr lang="zh-TW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261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F38F8-ACA7-6C4C-82D3-42DCDEB5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 server</a:t>
            </a:r>
            <a:r>
              <a:rPr kumimoji="1" lang="zh-CN" altLang="en-US" dirty="0"/>
              <a:t>市佔率</a:t>
            </a:r>
            <a:endParaRPr kumimoji="1" lang="zh-TW" altLang="en-US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E60B962A-7D21-6344-93F3-9081BE977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829594"/>
            <a:ext cx="10490200" cy="434340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D2D626-C2AD-FA44-86AF-BD6D194A7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36273" y="-404374"/>
            <a:ext cx="604645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 Light" panose="020B0502040204020203" pitchFamily="34" charset="-122"/>
              </a:rPr>
              <a:t>Note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icrosoft YaHei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6939DE-0877-5244-8D7D-3C5E78495D83}"/>
              </a:ext>
            </a:extLst>
          </p:cNvPr>
          <p:cNvSpPr/>
          <p:nvPr/>
        </p:nvSpPr>
        <p:spPr>
          <a:xfrm>
            <a:off x="5879335" y="598873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https://secure1.securityspace.com/s_survey/data/201805/index.html</a:t>
            </a:r>
          </a:p>
        </p:txBody>
      </p:sp>
    </p:spTree>
    <p:extLst>
      <p:ext uri="{BB962C8B-B14F-4D97-AF65-F5344CB8AC3E}">
        <p14:creationId xmlns:p14="http://schemas.microsoft.com/office/powerpoint/2010/main" val="20593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2361</Words>
  <Application>Microsoft Macintosh PowerPoint</Application>
  <PresentationFormat>寬螢幕</PresentationFormat>
  <Paragraphs>264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Microsoft YaHei</vt:lpstr>
      <vt:lpstr>Microsoft YaHei Light</vt:lpstr>
      <vt:lpstr>Arial</vt:lpstr>
      <vt:lpstr>Office 佈景主題</vt:lpstr>
      <vt:lpstr>Linux安裝與操作 </vt:lpstr>
      <vt:lpstr>單元介紹</vt:lpstr>
      <vt:lpstr>作業系統的主流</vt:lpstr>
      <vt:lpstr>UNIX的規範</vt:lpstr>
      <vt:lpstr>PowerPoint 簡報</vt:lpstr>
      <vt:lpstr>為何選擇Linux</vt:lpstr>
      <vt:lpstr>常見的作業系統</vt:lpstr>
      <vt:lpstr>Server市場</vt:lpstr>
      <vt:lpstr>Web server市佔率</vt:lpstr>
      <vt:lpstr>Apache server所採用的OS</vt:lpstr>
      <vt:lpstr>小結論</vt:lpstr>
      <vt:lpstr>眾多Linux版本，選擇一個！</vt:lpstr>
      <vt:lpstr>Linux的發行版本</vt:lpstr>
      <vt:lpstr>Linux的發行版本</vt:lpstr>
      <vt:lpstr>「伺服器版本」與   「普通版本」表面上的不同</vt:lpstr>
      <vt:lpstr>在virtual machine上  安裝Ubuntu 20.04</vt:lpstr>
      <vt:lpstr>虛擬機器</vt:lpstr>
      <vt:lpstr>安裝VMware，下載Ubuntu</vt:lpstr>
      <vt:lpstr>安裝步驟</vt:lpstr>
      <vt:lpstr>啟動磁區</vt:lpstr>
      <vt:lpstr>關於secure boot</vt:lpstr>
      <vt:lpstr>開機目錄（/boot）</vt:lpstr>
      <vt:lpstr>檔案系統的選擇</vt:lpstr>
      <vt:lpstr>跨時代的黑科技 - ZFS</vt:lpstr>
      <vt:lpstr>從商業產品看檔案系統穩定度  以QNAP的產品線為例</vt:lpstr>
      <vt:lpstr>讓ubuntu可以跟你的windows溝通</vt:lpstr>
      <vt:lpstr>使用Linux</vt:lpstr>
      <vt:lpstr>必須熟悉的指令</vt:lpstr>
      <vt:lpstr>安裝Dropbox同步你的多台Linux</vt:lpstr>
      <vt:lpstr>安裝space vim</vt:lpstr>
      <vt:lpstr>安裝gdb的額外插件</vt:lpstr>
      <vt:lpstr>CDT/StandaloneDebugger</vt:lpstr>
      <vt:lpstr>安裝vscode</vt:lpstr>
      <vt:lpstr>終極挑戰：  安裝Ubuntu於「真實」機器上</vt:lpstr>
      <vt:lpstr>安裝Ubuntu於真實機器上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20</cp:revision>
  <dcterms:created xsi:type="dcterms:W3CDTF">2019-01-31T14:35:51Z</dcterms:created>
  <dcterms:modified xsi:type="dcterms:W3CDTF">2021-02-23T04:59:04Z</dcterms:modified>
</cp:coreProperties>
</file>